
<file path=[Content_Types].xml><?xml version="1.0" encoding="utf-8"?>
<Types xmlns="http://schemas.openxmlformats.org/package/2006/content-types">
  <Default Extension="jfif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6" r:id="rId22"/>
    <p:sldId id="303" r:id="rId23"/>
    <p:sldId id="277" r:id="rId24"/>
    <p:sldId id="278" r:id="rId25"/>
    <p:sldId id="275" r:id="rId26"/>
    <p:sldId id="302" r:id="rId27"/>
    <p:sldId id="279" r:id="rId28"/>
    <p:sldId id="283" r:id="rId29"/>
    <p:sldId id="280" r:id="rId30"/>
    <p:sldId id="304" r:id="rId31"/>
    <p:sldId id="301" r:id="rId32"/>
    <p:sldId id="305" r:id="rId33"/>
    <p:sldId id="282" r:id="rId34"/>
    <p:sldId id="284" r:id="rId35"/>
    <p:sldId id="299" r:id="rId36"/>
    <p:sldId id="300" r:id="rId37"/>
    <p:sldId id="292" r:id="rId38"/>
    <p:sldId id="285" r:id="rId39"/>
    <p:sldId id="286" r:id="rId40"/>
    <p:sldId id="295" r:id="rId41"/>
    <p:sldId id="287" r:id="rId42"/>
    <p:sldId id="288" r:id="rId43"/>
    <p:sldId id="293" r:id="rId44"/>
    <p:sldId id="289" r:id="rId45"/>
    <p:sldId id="290" r:id="rId46"/>
    <p:sldId id="291" r:id="rId47"/>
    <p:sldId id="296" r:id="rId48"/>
    <p:sldId id="30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68EAB-599C-42CA-94F8-9B3BF96ECEFA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3B2DB-4E6C-42B5-8454-047DE15B3E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33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CC90-C334-4CF7-A2E7-C2BA236F3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299C8-72D5-4371-8CEC-6F5CD01FB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8C0E7-45E1-4404-9C38-37E7A33B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7ECC1-6928-45B0-980D-B09593E1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5E66-B9DF-40EE-ABD1-6F8208DC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87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817-85B5-4E01-A3D6-23467129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0F457-70C1-45EE-8B59-9403A1F42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52D8-B102-486D-B0EE-E75DD88F5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12CF-08EB-4504-ABA6-3B625AE6F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F196D-E838-4156-8659-EFDB69D6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8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BAA27-D34A-403C-9A4B-4DA93DC09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E4E62-3811-498D-A0EB-A5A6DAB71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FDFA0-2355-4416-98FF-440994A0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8EFC8-C05D-40C0-9DE6-D7C93CB4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443CF-F73C-4DD3-852F-EEE62282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01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DBDF-3F56-488D-B594-94EB7062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37661-D878-4046-869D-92ECEF152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5E32-0B97-4485-A591-5C6FDD2B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2ABF-5B86-48FC-A3F0-97A71567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B5371-5DAF-4424-82D4-591B004E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26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7F0B-3B01-4593-96E6-9FB1DFE1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2C676-3204-4576-A2DD-54B18A22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80F6-5F66-4AC6-A6CE-585B8D6BB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F53A6-32E5-429E-BCE8-CD3904471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31B1E-59CD-49BD-A1FB-3981EDD3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66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9575-E3FC-4E9C-9FFB-5602D357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BC3C-6312-41D5-BF62-4F17F048E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FD16E-56E2-4E7E-AC6C-930156604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640C4-297F-4B7E-874B-912991CC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11D52-35E5-49E5-B5F7-D964FC54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B8EED-67FA-4313-93C4-0AEAF264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37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2E40-ACE4-4119-A5E8-F4F4C9D5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DC1B9-DFEA-43DA-9882-64ACDB515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D2400-2792-44AB-8DAC-CFCF08202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35C48-A90A-4E7F-B39E-92599F69B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28739-B0ED-4BE6-9386-F792DB600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B97F86-549F-40FB-8533-19D022DE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0E674B-BDC9-449C-A464-04450AED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09BE0-C8B9-4354-9CB5-CB5459076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56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1424-3855-4E5E-B10D-9BCB05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5BAC5-9C8D-40D3-A110-7AB1B5B9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C1D06-AC42-4E80-A826-10803901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32D8C-86F5-437C-9D75-2ED78EAF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98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F33B6-C29C-4F25-A778-CEBB9E76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3E4EE-6277-4F58-B16E-29F82BFA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B0D0-006F-4FDA-B3CB-7031C089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19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4B36-ACEA-418B-BADB-9E2D12B8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D87C5-DD3D-4081-8FB0-A7F259B1C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8B12C-F849-4571-8E75-142E5C84A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648B3-F831-4B84-8D3D-4398222F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7C1D7-BDF4-4264-B5C3-0F31C4D2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8F8ED-2084-415A-A0C5-62B402A0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69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E0A5-756C-48C1-A3AA-5B3C2C6D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73FAB4-7900-4734-8FFB-30C6EB150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D8B23-7767-4157-96A1-DC5F10F04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06611-1E5C-4FA4-8216-811084B5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D44CE-AD88-47BB-95D7-31B7715A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F2EAF-8BF1-4BAA-9126-03A2AF4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6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48CE1-D8FF-4345-BC75-38BB5D30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2071A-1DED-4F5E-B18D-9A701FA86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D89B-922D-4B75-B937-E9667701E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93B3-F87B-4A9A-B31D-0BAB70D84C5E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1E72B-7DEF-43F5-A5CC-424198AAE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D7E87-E9D2-4308-8B43-30CC5FA73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2588B-893F-4CE5-AAF4-89CD2E433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19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55897-8826-462A-88A5-FBD4FCDBA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283" y="836300"/>
            <a:ext cx="6105194" cy="2031055"/>
          </a:xfrm>
        </p:spPr>
        <p:txBody>
          <a:bodyPr>
            <a:normAutofit/>
          </a:bodyPr>
          <a:lstStyle/>
          <a:p>
            <a:r>
              <a:rPr lang="en-US" sz="5600" b="1" i="1" dirty="0">
                <a:solidFill>
                  <a:srgbClr val="FFFFFF"/>
                </a:solidFill>
              </a:rPr>
              <a:t>ANTI HYPERTENSIVE DRUGS</a:t>
            </a:r>
            <a:endParaRPr lang="en-IN" sz="5600" b="1" i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7572D-EB7C-4C9D-A82A-96C2457C6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8037" y="2689350"/>
            <a:ext cx="6105194" cy="68207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BY</a:t>
            </a:r>
          </a:p>
          <a:p>
            <a:r>
              <a:rPr lang="en-US" sz="3600" dirty="0">
                <a:solidFill>
                  <a:srgbClr val="FFFFFF"/>
                </a:solidFill>
              </a:rPr>
              <a:t>DR.G.AARTHIPRIYANKA</a:t>
            </a:r>
          </a:p>
          <a:p>
            <a:r>
              <a:rPr lang="en-IN" sz="3600" dirty="0">
                <a:solidFill>
                  <a:srgbClr val="FFFFFF"/>
                </a:solidFill>
              </a:rPr>
              <a:t>POST GRADUATE</a:t>
            </a:r>
          </a:p>
          <a:p>
            <a:r>
              <a:rPr lang="en-IN" sz="3600" dirty="0">
                <a:solidFill>
                  <a:srgbClr val="FFFFFF"/>
                </a:solidFill>
              </a:rPr>
              <a:t>DEPARTMENT OF PHARMACOLOGY</a:t>
            </a:r>
          </a:p>
          <a:p>
            <a:r>
              <a:rPr lang="en-IN" sz="3600" dirty="0">
                <a:solidFill>
                  <a:srgbClr val="FFFFFF"/>
                </a:solidFill>
              </a:rPr>
              <a:t>RMMC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33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on medical">
            <a:extLst>
              <a:ext uri="{FF2B5EF4-FFF2-40B4-BE49-F238E27FC236}">
                <a16:creationId xmlns:a16="http://schemas.microsoft.com/office/drawing/2014/main" id="{515184CA-43D4-47F4-94DE-013E9EF7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367771"/>
            <a:ext cx="5524095" cy="608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92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B3EC7-5DE0-4767-B6BA-BF92DD6B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802"/>
            <a:ext cx="8175171" cy="6131379"/>
          </a:xfrm>
        </p:spPr>
      </p:pic>
    </p:spTree>
    <p:extLst>
      <p:ext uri="{BB962C8B-B14F-4D97-AF65-F5344CB8AC3E}">
        <p14:creationId xmlns:p14="http://schemas.microsoft.com/office/powerpoint/2010/main" val="370088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E561-7196-4F22-AD47-58DD35AE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DE298E-1523-4DC2-A85C-179B84C19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5917085"/>
          </a:xfrm>
        </p:spPr>
      </p:pic>
    </p:spTree>
    <p:extLst>
      <p:ext uri="{BB962C8B-B14F-4D97-AF65-F5344CB8AC3E}">
        <p14:creationId xmlns:p14="http://schemas.microsoft.com/office/powerpoint/2010/main" val="14872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BBD2-5CED-48D9-80F9-F43E5D4D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BASED ON SITE</a:t>
            </a:r>
            <a:endParaRPr lang="en-IN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01FBE-42A7-4AF9-819A-93571EDE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212"/>
            <a:ext cx="85629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URETICS Part 1 Prof. Hanan Hagar Pharmacology Department. - ppt download">
            <a:extLst>
              <a:ext uri="{FF2B5EF4-FFF2-40B4-BE49-F238E27FC236}">
                <a16:creationId xmlns:a16="http://schemas.microsoft.com/office/drawing/2014/main" id="{3462A28B-CA3E-4862-B842-6CDB926408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89"/>
          <a:stretch/>
        </p:blipFill>
        <p:spPr bwMode="auto"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4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834F-D3CB-46C1-A434-C9E25F61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Diuretic Agents. - ppt download">
            <a:extLst>
              <a:ext uri="{FF2B5EF4-FFF2-40B4-BE49-F238E27FC236}">
                <a16:creationId xmlns:a16="http://schemas.microsoft.com/office/drawing/2014/main" id="{755458B2-4EDA-41BF-922E-E86DFF1CED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28599"/>
            <a:ext cx="11831672" cy="682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uretics iii Aldosterone antagonist &amp; Sodium Channel Inhibitors. - ppt  download">
            <a:extLst>
              <a:ext uri="{FF2B5EF4-FFF2-40B4-BE49-F238E27FC236}">
                <a16:creationId xmlns:a16="http://schemas.microsoft.com/office/drawing/2014/main" id="{2AA256AA-77DA-4B7D-80CA-3335E961B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00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4A3B1E-059D-4D3E-905A-D053B72EE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9" b="5691"/>
          <a:stretch/>
        </p:blipFill>
        <p:spPr>
          <a:xfrm>
            <a:off x="247649" y="533400"/>
            <a:ext cx="10334625" cy="5943600"/>
          </a:xfrm>
        </p:spPr>
      </p:pic>
    </p:spTree>
    <p:extLst>
      <p:ext uri="{BB962C8B-B14F-4D97-AF65-F5344CB8AC3E}">
        <p14:creationId xmlns:p14="http://schemas.microsoft.com/office/powerpoint/2010/main" val="174265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00BE-0E9D-4409-880F-1744CFF2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/>
              <a:t>RENIN ANGIOTENSIN MECHANISM</a:t>
            </a:r>
            <a:endParaRPr lang="en-IN" b="1" i="1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2E0D9D-67AA-4014-BA07-8F1A9FD12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9" b="33601"/>
          <a:stretch/>
        </p:blipFill>
        <p:spPr>
          <a:xfrm>
            <a:off x="0" y="1690688"/>
            <a:ext cx="6272956" cy="3795712"/>
          </a:xfrm>
        </p:spPr>
      </p:pic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D6AE0-316A-485D-ADF4-4B742011E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32" b="34476"/>
          <a:stretch/>
        </p:blipFill>
        <p:spPr>
          <a:xfrm>
            <a:off x="5514618" y="1371600"/>
            <a:ext cx="628952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3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2F572-2D2A-4015-828A-389ED1E80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3" b="33820"/>
          <a:stretch/>
        </p:blipFill>
        <p:spPr>
          <a:xfrm>
            <a:off x="409575" y="219075"/>
            <a:ext cx="8477250" cy="6391275"/>
          </a:xfrm>
        </p:spPr>
      </p:pic>
    </p:spTree>
    <p:extLst>
      <p:ext uri="{BB962C8B-B14F-4D97-AF65-F5344CB8AC3E}">
        <p14:creationId xmlns:p14="http://schemas.microsoft.com/office/powerpoint/2010/main" val="36643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EA059-75E5-4838-8534-2A65A62D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0000"/>
                </a:solidFill>
              </a:rPr>
              <a:t>                          HYPERTENSION</a:t>
            </a:r>
            <a:endParaRPr lang="en-IN" sz="3600" b="1" i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BE059-7576-4A08-B6F4-67FF7B30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Sustained increase in blood pressure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                BP=CO X TPR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CO- Cardiac output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TPR- Total peripheral resistance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IN" sz="2000" dirty="0">
              <a:solidFill>
                <a:srgbClr val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F05CE4-4005-44BF-BDCE-20CCF5980F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5" r="912" b="34073"/>
          <a:stretch/>
        </p:blipFill>
        <p:spPr>
          <a:xfrm>
            <a:off x="8759844" y="173103"/>
            <a:ext cx="3205839" cy="231489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AC5D8D-E6A0-423C-A87A-DACA351B8C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1" t="46004" r="1852" b="42181"/>
          <a:stretch/>
        </p:blipFill>
        <p:spPr>
          <a:xfrm>
            <a:off x="6631804" y="3478741"/>
            <a:ext cx="1571176" cy="1606964"/>
          </a:xfrm>
          <a:prstGeom prst="rect">
            <a:avLst/>
          </a:prstGeom>
        </p:spPr>
      </p:pic>
      <p:sp>
        <p:nvSpPr>
          <p:cNvPr id="22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3D3CE-6E2B-4B54-8DB7-D63BA39CDA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6" t="34893" r="17936" b="58298"/>
          <a:stretch/>
        </p:blipFill>
        <p:spPr>
          <a:xfrm>
            <a:off x="9570407" y="5010263"/>
            <a:ext cx="2358438" cy="16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1275-FAEC-4AB7-BA45-B9F421C8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BD4633-D98B-42E0-82F9-644161CF4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3" t="42539" r="10774" b="33601"/>
          <a:stretch/>
        </p:blipFill>
        <p:spPr>
          <a:xfrm>
            <a:off x="8162925" y="276225"/>
            <a:ext cx="3770133" cy="6216650"/>
          </a:xfrm>
          <a:prstGeom prst="rect">
            <a:avLst/>
          </a:prstGeom>
        </p:spPr>
      </p:pic>
      <p:pic>
        <p:nvPicPr>
          <p:cNvPr id="5122" name="Picture 2" descr="7: diuretics + heart failure - Antihypertensive drugs ( -) Flashcards |  Memorang">
            <a:extLst>
              <a:ext uri="{FF2B5EF4-FFF2-40B4-BE49-F238E27FC236}">
                <a16:creationId xmlns:a16="http://schemas.microsoft.com/office/drawing/2014/main" id="{6E395F4B-83FC-4528-9585-100522219A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77875"/>
            <a:ext cx="7008704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5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20B2BC-A531-4683-93F7-F5516AB53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t="41641" r="51924" b="33600"/>
          <a:stretch/>
        </p:blipFill>
        <p:spPr>
          <a:xfrm>
            <a:off x="2513046" y="1446245"/>
            <a:ext cx="2640563" cy="456986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8A8CCE-BAC1-47B4-A1BF-AF8B43ACCFE6}"/>
              </a:ext>
            </a:extLst>
          </p:cNvPr>
          <p:cNvSpPr txBox="1"/>
          <p:nvPr/>
        </p:nvSpPr>
        <p:spPr>
          <a:xfrm>
            <a:off x="1992085" y="415212"/>
            <a:ext cx="5211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ACE INHIBITORS</a:t>
            </a:r>
            <a:endParaRPr lang="en-IN" sz="4400" b="1" i="1" dirty="0"/>
          </a:p>
        </p:txBody>
      </p:sp>
    </p:spTree>
    <p:extLst>
      <p:ext uri="{BB962C8B-B14F-4D97-AF65-F5344CB8AC3E}">
        <p14:creationId xmlns:p14="http://schemas.microsoft.com/office/powerpoint/2010/main" val="2090209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685D-7FF2-4EE8-AED2-A464E638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MECHANISM OF ACTION-CAPTOPRIL</a:t>
            </a:r>
            <a:endParaRPr lang="en-IN" b="1" i="1" dirty="0"/>
          </a:p>
        </p:txBody>
      </p:sp>
      <p:pic>
        <p:nvPicPr>
          <p:cNvPr id="4" name="Mechanism of Action of ACE inhibitors">
            <a:hlinkClick r:id="" action="ppaction://media"/>
            <a:extLst>
              <a:ext uri="{FF2B5EF4-FFF2-40B4-BE49-F238E27FC236}">
                <a16:creationId xmlns:a16="http://schemas.microsoft.com/office/drawing/2014/main" id="{BF5CDF7A-3E92-45B2-8C3A-4AFA82828D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16747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23832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D6D581-1B3E-4845-94D8-07091769D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0" b="37067"/>
          <a:stretch/>
        </p:blipFill>
        <p:spPr>
          <a:xfrm>
            <a:off x="304800" y="495300"/>
            <a:ext cx="9896475" cy="6257925"/>
          </a:xfrm>
        </p:spPr>
      </p:pic>
    </p:spTree>
    <p:extLst>
      <p:ext uri="{BB962C8B-B14F-4D97-AF65-F5344CB8AC3E}">
        <p14:creationId xmlns:p14="http://schemas.microsoft.com/office/powerpoint/2010/main" val="3984315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4557-EF03-4C79-8F45-7ACE4541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ANGIOTENSIN RECEPTOR BLOCKERS(ARB’S)</a:t>
            </a:r>
            <a:endParaRPr lang="en-IN" b="1" i="1" dirty="0"/>
          </a:p>
        </p:txBody>
      </p:sp>
      <p:pic>
        <p:nvPicPr>
          <p:cNvPr id="4098" name="Picture 2" descr="Angiotensin receptor blockers">
            <a:extLst>
              <a:ext uri="{FF2B5EF4-FFF2-40B4-BE49-F238E27FC236}">
                <a16:creationId xmlns:a16="http://schemas.microsoft.com/office/drawing/2014/main" id="{81D71CF6-9AC3-4F6A-9BBA-A0E77F9872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6" y="1304926"/>
            <a:ext cx="10753724" cy="511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09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0E0562B-2D9B-4FB6-B3D8-23B2A3107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449"/>
            <a:ext cx="10515600" cy="5430514"/>
          </a:xfrm>
        </p:spPr>
        <p:txBody>
          <a:bodyPr>
            <a:normAutofit/>
          </a:bodyPr>
          <a:lstStyle/>
          <a:p>
            <a:r>
              <a:rPr lang="en-US" sz="4400" b="1" i="1" dirty="0"/>
              <a:t>ANGIOTENSIN RECEPTOR BLOCKERS</a:t>
            </a:r>
          </a:p>
          <a:p>
            <a:endParaRPr lang="en-US" sz="2400" b="1" i="1" dirty="0"/>
          </a:p>
          <a:p>
            <a:endParaRPr lang="en-IN" sz="2400" b="1" i="1" dirty="0"/>
          </a:p>
        </p:txBody>
      </p:sp>
      <p:pic>
        <p:nvPicPr>
          <p:cNvPr id="7170" name="Picture 2" descr="MAJOR ADVERSE EFFECT DUE TO TREATMENT WITH ACE INHIBITORS&#10;NOT SEEN WITH&#10;ARBS&#10;?&#10; ">
            <a:extLst>
              <a:ext uri="{FF2B5EF4-FFF2-40B4-BE49-F238E27FC236}">
                <a16:creationId xmlns:a16="http://schemas.microsoft.com/office/drawing/2014/main" id="{672F85C3-BCE9-45E6-8E5D-4140372C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9263"/>
            <a:ext cx="9048750" cy="43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8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ED64-8054-4316-8E89-824F35E6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MECHANISM OF ACTION-LOSARTAN</a:t>
            </a:r>
            <a:endParaRPr lang="en-IN" b="1" i="1" dirty="0"/>
          </a:p>
        </p:txBody>
      </p:sp>
      <p:pic>
        <p:nvPicPr>
          <p:cNvPr id="4" name="Losartan - Mechanism of Action">
            <a:hlinkClick r:id="" action="ppaction://media"/>
            <a:extLst>
              <a:ext uri="{FF2B5EF4-FFF2-40B4-BE49-F238E27FC236}">
                <a16:creationId xmlns:a16="http://schemas.microsoft.com/office/drawing/2014/main" id="{916FDEE1-4C10-416A-AA4B-7C6E45DDAA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54349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AE41-9240-493F-9544-239B0E8A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ANGIOTENSIN RECEPTOR BLOCKERS (ARB’S)</a:t>
            </a:r>
            <a:endParaRPr lang="en-IN" b="1" i="1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2C49E0-E946-4366-89BD-738B53DB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5"/>
          <a:stretch/>
        </p:blipFill>
        <p:spPr>
          <a:xfrm>
            <a:off x="552450" y="1690688"/>
            <a:ext cx="10334625" cy="4486275"/>
          </a:xfrm>
        </p:spPr>
      </p:pic>
    </p:spTree>
    <p:extLst>
      <p:ext uri="{BB962C8B-B14F-4D97-AF65-F5344CB8AC3E}">
        <p14:creationId xmlns:p14="http://schemas.microsoft.com/office/powerpoint/2010/main" val="365660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394D-F7D3-42EC-A796-434A8036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ALPHA AND BETA RECEPTORS</a:t>
            </a:r>
            <a:endParaRPr lang="en-IN" b="1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8047D-76AD-46C1-8D02-5B401200F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3" b="34097"/>
          <a:stretch/>
        </p:blipFill>
        <p:spPr>
          <a:xfrm>
            <a:off x="438539" y="1791478"/>
            <a:ext cx="4777273" cy="40961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10BBF-724A-406A-9F93-9673640C8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9" b="33742"/>
          <a:stretch/>
        </p:blipFill>
        <p:spPr>
          <a:xfrm>
            <a:off x="5514393" y="1791477"/>
            <a:ext cx="6111072" cy="41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07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DE5EA-0842-4AAA-89F0-9C0F7DC7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443F7C-D8AB-40B9-9B57-672950C3E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2" b="37322"/>
          <a:stretch/>
        </p:blipFill>
        <p:spPr>
          <a:xfrm>
            <a:off x="1" y="467333"/>
            <a:ext cx="11838562" cy="6244751"/>
          </a:xfrm>
        </p:spPr>
      </p:pic>
    </p:spTree>
    <p:extLst>
      <p:ext uri="{BB962C8B-B14F-4D97-AF65-F5344CB8AC3E}">
        <p14:creationId xmlns:p14="http://schemas.microsoft.com/office/powerpoint/2010/main" val="335409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44F7-24C0-4AF9-992B-019FD49F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TYPES OF HYPERTENSION</a:t>
            </a:r>
            <a:endParaRPr lang="en-IN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6CF11-1DFC-49E1-BEB5-72614433F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hypertension</a:t>
            </a:r>
          </a:p>
          <a:p>
            <a:r>
              <a:rPr lang="en-US" dirty="0"/>
              <a:t>Secondary hypertension</a:t>
            </a:r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190014-E793-4CDF-AA7A-68459D59A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00" r="2754" b="34027"/>
          <a:stretch/>
        </p:blipFill>
        <p:spPr>
          <a:xfrm>
            <a:off x="318487" y="2947385"/>
            <a:ext cx="7744410" cy="31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C66B-5E44-4CB6-BF37-1CF67F45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MECHANISM OF ACTION-CLONIDINE</a:t>
            </a:r>
            <a:endParaRPr lang="en-IN" b="1" i="1" dirty="0"/>
          </a:p>
        </p:txBody>
      </p:sp>
      <p:pic>
        <p:nvPicPr>
          <p:cNvPr id="4" name="Clonidine-Mechanism-of-action-Ph">
            <a:hlinkClick r:id="" action="ppaction://media"/>
            <a:extLst>
              <a:ext uri="{FF2B5EF4-FFF2-40B4-BE49-F238E27FC236}">
                <a16:creationId xmlns:a16="http://schemas.microsoft.com/office/drawing/2014/main" id="{E7DD3224-36C0-4B42-9B69-1EB5F4047F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6588" y="1825625"/>
            <a:ext cx="5838825" cy="4351338"/>
          </a:xfrm>
        </p:spPr>
      </p:pic>
    </p:spTree>
    <p:extLst>
      <p:ext uri="{BB962C8B-B14F-4D97-AF65-F5344CB8AC3E}">
        <p14:creationId xmlns:p14="http://schemas.microsoft.com/office/powerpoint/2010/main" val="75156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B2F6-1342-4E6D-AF28-B019DA02F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MECHANISM OF ACTION-PROPANALOL</a:t>
            </a:r>
            <a:endParaRPr lang="en-IN" b="1" i="1" dirty="0"/>
          </a:p>
        </p:txBody>
      </p:sp>
      <p:pic>
        <p:nvPicPr>
          <p:cNvPr id="4" name="Propranolol - Mechanism of Action">
            <a:hlinkClick r:id="" action="ppaction://media"/>
            <a:extLst>
              <a:ext uri="{FF2B5EF4-FFF2-40B4-BE49-F238E27FC236}">
                <a16:creationId xmlns:a16="http://schemas.microsoft.com/office/drawing/2014/main" id="{F628FFDD-B295-42C9-93FF-F3BFF94B68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43381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8669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0440-D834-4D4C-93C9-25C6FA86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MECHANISM OF ACTION-PRAZOSIN</a:t>
            </a:r>
            <a:endParaRPr lang="en-IN" b="1" i="1" dirty="0"/>
          </a:p>
        </p:txBody>
      </p:sp>
      <p:pic>
        <p:nvPicPr>
          <p:cNvPr id="4" name="Prazosin - benign prostatic hyperplasia, Mechanism of Action">
            <a:hlinkClick r:id="" action="ppaction://media"/>
            <a:extLst>
              <a:ext uri="{FF2B5EF4-FFF2-40B4-BE49-F238E27FC236}">
                <a16:creationId xmlns:a16="http://schemas.microsoft.com/office/drawing/2014/main" id="{EF5245CC-8278-4C76-ABE9-550A2F34C8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8586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3AB2-573A-4F0B-A90E-8ADF2CF3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CA3D45-88CE-4B97-AA5C-1557B4D22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8" b="33600"/>
          <a:stretch/>
        </p:blipFill>
        <p:spPr>
          <a:xfrm>
            <a:off x="161925" y="171450"/>
            <a:ext cx="12030075" cy="6400800"/>
          </a:xfrm>
        </p:spPr>
      </p:pic>
    </p:spTree>
    <p:extLst>
      <p:ext uri="{BB962C8B-B14F-4D97-AF65-F5344CB8AC3E}">
        <p14:creationId xmlns:p14="http://schemas.microsoft.com/office/powerpoint/2010/main" val="101458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FBE9F-829D-4686-A12E-F9F0922B0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3" b="33668"/>
          <a:stretch/>
        </p:blipFill>
        <p:spPr>
          <a:xfrm>
            <a:off x="0" y="429208"/>
            <a:ext cx="5859183" cy="50012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8CE0F-5A6F-4F2E-8771-CE65F35E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0" b="33605"/>
          <a:stretch/>
        </p:blipFill>
        <p:spPr>
          <a:xfrm>
            <a:off x="5514392" y="363894"/>
            <a:ext cx="6481665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0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6CDC0-CAAB-42F4-9699-40873F59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calcium channel blockers mechanism of action - Google Search">
            <a:extLst>
              <a:ext uri="{FF2B5EF4-FFF2-40B4-BE49-F238E27FC236}">
                <a16:creationId xmlns:a16="http://schemas.microsoft.com/office/drawing/2014/main" id="{D63E3FF3-B6CD-4925-87B0-0B32494E6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63" y="457586"/>
            <a:ext cx="5745844" cy="54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lcium Channel Blockers | IntechOpen">
            <a:extLst>
              <a:ext uri="{FF2B5EF4-FFF2-40B4-BE49-F238E27FC236}">
                <a16:creationId xmlns:a16="http://schemas.microsoft.com/office/drawing/2014/main" id="{4F875174-7595-4FB5-BC86-631B61372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9" y="1690688"/>
            <a:ext cx="5912530" cy="407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3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chanism of action for Calcium Channel Antagonists">
            <a:hlinkClick r:id="" action="ppaction://media"/>
            <a:extLst>
              <a:ext uri="{FF2B5EF4-FFF2-40B4-BE49-F238E27FC236}">
                <a16:creationId xmlns:a16="http://schemas.microsoft.com/office/drawing/2014/main" id="{83A7CC5F-4753-4AB0-836E-1F8F19C05B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BED67-49B1-4ECB-9547-6399A70436A0}"/>
              </a:ext>
            </a:extLst>
          </p:cNvPr>
          <p:cNvSpPr txBox="1"/>
          <p:nvPr/>
        </p:nvSpPr>
        <p:spPr>
          <a:xfrm>
            <a:off x="1305018" y="417251"/>
            <a:ext cx="8739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/>
              <a:t>MECHANISM OF ACTION-NIFEDIPINE</a:t>
            </a:r>
            <a:endParaRPr lang="en-IN" sz="4400" b="1" i="1" dirty="0"/>
          </a:p>
        </p:txBody>
      </p:sp>
    </p:spTree>
    <p:extLst>
      <p:ext uri="{BB962C8B-B14F-4D97-AF65-F5344CB8AC3E}">
        <p14:creationId xmlns:p14="http://schemas.microsoft.com/office/powerpoint/2010/main" val="114995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CAE1F-C381-4C21-9270-CE6637AE8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6" y="298579"/>
            <a:ext cx="7823800" cy="6037004"/>
          </a:xfrm>
        </p:spPr>
      </p:pic>
    </p:spTree>
    <p:extLst>
      <p:ext uri="{BB962C8B-B14F-4D97-AF65-F5344CB8AC3E}">
        <p14:creationId xmlns:p14="http://schemas.microsoft.com/office/powerpoint/2010/main" val="3447813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9127B-15B9-4598-8676-C6EFC901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3" b="35169"/>
          <a:stretch/>
        </p:blipFill>
        <p:spPr>
          <a:xfrm>
            <a:off x="102637" y="242596"/>
            <a:ext cx="11485983" cy="6242180"/>
          </a:xfrm>
        </p:spPr>
      </p:pic>
    </p:spTree>
    <p:extLst>
      <p:ext uri="{BB962C8B-B14F-4D97-AF65-F5344CB8AC3E}">
        <p14:creationId xmlns:p14="http://schemas.microsoft.com/office/powerpoint/2010/main" val="323438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1DB95B-F88F-4227-AEA6-BB24B6099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6" b="33668"/>
          <a:stretch/>
        </p:blipFill>
        <p:spPr>
          <a:xfrm>
            <a:off x="167951" y="0"/>
            <a:ext cx="11877869" cy="6587412"/>
          </a:xfrm>
        </p:spPr>
      </p:pic>
    </p:spTree>
    <p:extLst>
      <p:ext uri="{BB962C8B-B14F-4D97-AF65-F5344CB8AC3E}">
        <p14:creationId xmlns:p14="http://schemas.microsoft.com/office/powerpoint/2010/main" val="192707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3B9A-BA17-4B5D-8C69-FF26672F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CRITERIA TO DIAGNOSE</a:t>
            </a:r>
            <a:endParaRPr lang="en-IN" b="1" i="1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F17D2-31AE-4888-94C6-22D54760A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32" b="34476"/>
          <a:stretch/>
        </p:blipFill>
        <p:spPr>
          <a:xfrm>
            <a:off x="838199" y="1511559"/>
            <a:ext cx="9149179" cy="5066794"/>
          </a:xfrm>
        </p:spPr>
      </p:pic>
    </p:spTree>
    <p:extLst>
      <p:ext uri="{BB962C8B-B14F-4D97-AF65-F5344CB8AC3E}">
        <p14:creationId xmlns:p14="http://schemas.microsoft.com/office/powerpoint/2010/main" val="148069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C10CD-D55B-42ED-8693-755CCEAE0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17" t="31594" r="3717" b="33668"/>
          <a:stretch/>
        </p:blipFill>
        <p:spPr>
          <a:xfrm>
            <a:off x="671804" y="177283"/>
            <a:ext cx="10123713" cy="6120880"/>
          </a:xfrm>
        </p:spPr>
      </p:pic>
    </p:spTree>
    <p:extLst>
      <p:ext uri="{BB962C8B-B14F-4D97-AF65-F5344CB8AC3E}">
        <p14:creationId xmlns:p14="http://schemas.microsoft.com/office/powerpoint/2010/main" val="2490572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7A0F9-3B9E-4DBF-A533-BDC7E3783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2" b="33668"/>
          <a:stretch/>
        </p:blipFill>
        <p:spPr>
          <a:xfrm>
            <a:off x="158621" y="0"/>
            <a:ext cx="11681926" cy="6774024"/>
          </a:xfrm>
        </p:spPr>
      </p:pic>
    </p:spTree>
    <p:extLst>
      <p:ext uri="{BB962C8B-B14F-4D97-AF65-F5344CB8AC3E}">
        <p14:creationId xmlns:p14="http://schemas.microsoft.com/office/powerpoint/2010/main" val="2531558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3EEC43-8079-4783-AC5C-C6318B844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9" b="33668"/>
          <a:stretch/>
        </p:blipFill>
        <p:spPr>
          <a:xfrm>
            <a:off x="65314" y="65314"/>
            <a:ext cx="11831217" cy="6652727"/>
          </a:xfrm>
        </p:spPr>
      </p:pic>
    </p:spTree>
    <p:extLst>
      <p:ext uri="{BB962C8B-B14F-4D97-AF65-F5344CB8AC3E}">
        <p14:creationId xmlns:p14="http://schemas.microsoft.com/office/powerpoint/2010/main" val="2062827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B3178-BFBD-4352-BFEC-939F39F8F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7" b="39457"/>
          <a:stretch/>
        </p:blipFill>
        <p:spPr>
          <a:xfrm>
            <a:off x="177282" y="93306"/>
            <a:ext cx="11299371" cy="6848670"/>
          </a:xfrm>
        </p:spPr>
      </p:pic>
    </p:spTree>
    <p:extLst>
      <p:ext uri="{BB962C8B-B14F-4D97-AF65-F5344CB8AC3E}">
        <p14:creationId xmlns:p14="http://schemas.microsoft.com/office/powerpoint/2010/main" val="2677261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E1299-7EDD-409F-AF90-3AA7F25A2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3" b="34097"/>
          <a:stretch/>
        </p:blipFill>
        <p:spPr>
          <a:xfrm>
            <a:off x="297024" y="121298"/>
            <a:ext cx="11597951" cy="6456783"/>
          </a:xfrm>
        </p:spPr>
      </p:pic>
    </p:spTree>
    <p:extLst>
      <p:ext uri="{BB962C8B-B14F-4D97-AF65-F5344CB8AC3E}">
        <p14:creationId xmlns:p14="http://schemas.microsoft.com/office/powerpoint/2010/main" val="2453452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1FD25-CC8E-4657-98C5-41DB67C6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6" b="33668"/>
          <a:stretch/>
        </p:blipFill>
        <p:spPr>
          <a:xfrm>
            <a:off x="261257" y="1"/>
            <a:ext cx="11756572" cy="6858000"/>
          </a:xfrm>
        </p:spPr>
      </p:pic>
    </p:spTree>
    <p:extLst>
      <p:ext uri="{BB962C8B-B14F-4D97-AF65-F5344CB8AC3E}">
        <p14:creationId xmlns:p14="http://schemas.microsoft.com/office/powerpoint/2010/main" val="210692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55A8B-3AEF-4028-8586-378994037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1" b="36655"/>
          <a:stretch/>
        </p:blipFill>
        <p:spPr>
          <a:xfrm>
            <a:off x="326572" y="345232"/>
            <a:ext cx="11775232" cy="7399176"/>
          </a:xfrm>
        </p:spPr>
      </p:pic>
    </p:spTree>
    <p:extLst>
      <p:ext uri="{BB962C8B-B14F-4D97-AF65-F5344CB8AC3E}">
        <p14:creationId xmlns:p14="http://schemas.microsoft.com/office/powerpoint/2010/main" val="2912241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667158-C01D-4200-9D4D-E4E1F23B0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2" b="34312"/>
          <a:stretch/>
        </p:blipFill>
        <p:spPr>
          <a:xfrm>
            <a:off x="354563" y="307910"/>
            <a:ext cx="11364686" cy="6214188"/>
          </a:xfrm>
        </p:spPr>
      </p:pic>
    </p:spTree>
    <p:extLst>
      <p:ext uri="{BB962C8B-B14F-4D97-AF65-F5344CB8AC3E}">
        <p14:creationId xmlns:p14="http://schemas.microsoft.com/office/powerpoint/2010/main" val="1920391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3CE77E-8E39-4740-8C6A-E4A38F1F0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6170" r="14265" b="15583"/>
          <a:stretch/>
        </p:blipFill>
        <p:spPr bwMode="auto">
          <a:xfrm>
            <a:off x="0" y="-49887"/>
            <a:ext cx="3266983" cy="25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33C5F8-C4C2-448F-BA49-2B3383945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5324" r="14912" b="16957"/>
          <a:stretch/>
        </p:blipFill>
        <p:spPr>
          <a:xfrm>
            <a:off x="3266983" y="-34045"/>
            <a:ext cx="3827211" cy="2503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243C19-CDC4-4002-9A5B-B252343B8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6990" r="15021" b="17411"/>
          <a:stretch/>
        </p:blipFill>
        <p:spPr>
          <a:xfrm>
            <a:off x="7094194" y="-49886"/>
            <a:ext cx="5097806" cy="2503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DA2DB-EE3A-453B-961A-C25019042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" t="7508" r="15781" b="26213"/>
          <a:stretch/>
        </p:blipFill>
        <p:spPr>
          <a:xfrm>
            <a:off x="-13003" y="2190237"/>
            <a:ext cx="3507332" cy="2473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DBF94E-43F0-47E3-AAC1-5FF7E6FA50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" t="10873" r="15781" b="28285"/>
          <a:stretch/>
        </p:blipFill>
        <p:spPr>
          <a:xfrm>
            <a:off x="8592135" y="2453616"/>
            <a:ext cx="3586862" cy="24113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CEC75F-F0CF-4BBA-9078-11F12FADC0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9191" r="15129" b="25178"/>
          <a:stretch/>
        </p:blipFill>
        <p:spPr>
          <a:xfrm>
            <a:off x="0" y="4663728"/>
            <a:ext cx="3507332" cy="2209614"/>
          </a:xfrm>
          <a:prstGeom prst="rect">
            <a:avLst/>
          </a:prstGeom>
        </p:spPr>
      </p:pic>
      <p:pic>
        <p:nvPicPr>
          <p:cNvPr id="21" name="Content Placeholder 9">
            <a:extLst>
              <a:ext uri="{FF2B5EF4-FFF2-40B4-BE49-F238E27FC236}">
                <a16:creationId xmlns:a16="http://schemas.microsoft.com/office/drawing/2014/main" id="{B109A558-10E1-4F54-957E-71B942F5A0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4329" y="2098509"/>
            <a:ext cx="5084803" cy="477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33F4F7C-F4BC-494E-AC51-BCDD951C0FE2}"/>
              </a:ext>
            </a:extLst>
          </p:cNvPr>
          <p:cNvSpPr/>
          <p:nvPr/>
        </p:nvSpPr>
        <p:spPr>
          <a:xfrm rot="20056587">
            <a:off x="8387135" y="5439926"/>
            <a:ext cx="39924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you..!!</a:t>
            </a:r>
          </a:p>
        </p:txBody>
      </p:sp>
    </p:spTree>
    <p:extLst>
      <p:ext uri="{BB962C8B-B14F-4D97-AF65-F5344CB8AC3E}">
        <p14:creationId xmlns:p14="http://schemas.microsoft.com/office/powerpoint/2010/main" val="246488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ABA2-5F36-496D-89E5-5157C5A9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/>
          <a:lstStyle/>
          <a:p>
            <a:r>
              <a:rPr lang="en-US" b="1" i="1" dirty="0"/>
              <a:t>RISK FACTORS FOR HYPERTENSION</a:t>
            </a:r>
            <a:endParaRPr lang="en-IN" b="1" i="1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B46FC8-166E-4675-9666-F76F127E5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2" b="34257"/>
          <a:stretch/>
        </p:blipFill>
        <p:spPr>
          <a:xfrm>
            <a:off x="180975" y="1580762"/>
            <a:ext cx="8677275" cy="481012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089AC2-9195-4218-940B-EB713C0C9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0" t="34306" r="5162" b="55255"/>
          <a:stretch/>
        </p:blipFill>
        <p:spPr>
          <a:xfrm>
            <a:off x="8362950" y="2043112"/>
            <a:ext cx="3648075" cy="38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8CB19FB-7C96-4FEC-9331-E826E4E36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8BB1AD-C294-4CFA-A769-0780579ED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9" r="1" b="33136"/>
          <a:stretch/>
        </p:blipFill>
        <p:spPr>
          <a:xfrm>
            <a:off x="897333" y="-3810"/>
            <a:ext cx="9928860" cy="685800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F071BB7-867E-46A9-A7C2-3FCB28CB8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810"/>
            <a:ext cx="12192000" cy="6858000"/>
            <a:chOff x="0" y="-3810"/>
            <a:chExt cx="12192000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F0FCAE-6984-42EA-83CB-9F69F24A3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4102025 w 8273365"/>
                <a:gd name="connsiteY0" fmla="*/ 169161 h 6858000"/>
                <a:gd name="connsiteX1" fmla="*/ 1827641 w 8273365"/>
                <a:gd name="connsiteY1" fmla="*/ 1129498 h 6858000"/>
                <a:gd name="connsiteX2" fmla="*/ 1132950 w 8273365"/>
                <a:gd name="connsiteY2" fmla="*/ 2178191 h 6858000"/>
                <a:gd name="connsiteX3" fmla="*/ 877835 w 8273365"/>
                <a:gd name="connsiteY3" fmla="*/ 3466345 h 6858000"/>
                <a:gd name="connsiteX4" fmla="*/ 1089650 w 8273365"/>
                <a:gd name="connsiteY4" fmla="*/ 4644934 h 6858000"/>
                <a:gd name="connsiteX5" fmla="*/ 1672144 w 8273365"/>
                <a:gd name="connsiteY5" fmla="*/ 5633505 h 6858000"/>
                <a:gd name="connsiteX6" fmla="*/ 2747751 w 8273365"/>
                <a:gd name="connsiteY6" fmla="*/ 6459556 h 6858000"/>
                <a:gd name="connsiteX7" fmla="*/ 4102171 w 8273365"/>
                <a:gd name="connsiteY7" fmla="*/ 6763529 h 6858000"/>
                <a:gd name="connsiteX8" fmla="*/ 5506765 w 8273365"/>
                <a:gd name="connsiteY8" fmla="*/ 5818405 h 6858000"/>
                <a:gd name="connsiteX9" fmla="*/ 5914160 w 8273365"/>
                <a:gd name="connsiteY9" fmla="*/ 5382925 h 6858000"/>
                <a:gd name="connsiteX10" fmla="*/ 6891758 w 8273365"/>
                <a:gd name="connsiteY10" fmla="*/ 4677848 h 6858000"/>
                <a:gd name="connsiteX11" fmla="*/ 7158868 w 8273365"/>
                <a:gd name="connsiteY11" fmla="*/ 4511965 h 6858000"/>
                <a:gd name="connsiteX12" fmla="*/ 7306320 w 8273365"/>
                <a:gd name="connsiteY12" fmla="*/ 4179467 h 6858000"/>
                <a:gd name="connsiteX13" fmla="*/ 7315828 w 8273365"/>
                <a:gd name="connsiteY13" fmla="*/ 2884730 h 6858000"/>
                <a:gd name="connsiteX14" fmla="*/ 6704519 w 8273365"/>
                <a:gd name="connsiteY14" fmla="*/ 1640752 h 6858000"/>
                <a:gd name="connsiteX15" fmla="*/ 5471805 w 8273365"/>
                <a:gd name="connsiteY15" fmla="*/ 563096 h 6858000"/>
                <a:gd name="connsiteX16" fmla="*/ 4102025 w 8273365"/>
                <a:gd name="connsiteY16" fmla="*/ 169161 h 6858000"/>
                <a:gd name="connsiteX17" fmla="*/ 1815426 w 8273365"/>
                <a:gd name="connsiteY17" fmla="*/ 0 h 6858000"/>
                <a:gd name="connsiteX18" fmla="*/ 6228114 w 8273365"/>
                <a:gd name="connsiteY18" fmla="*/ 0 h 6858000"/>
                <a:gd name="connsiteX19" fmla="*/ 6378838 w 8273365"/>
                <a:gd name="connsiteY19" fmla="*/ 104569 h 6858000"/>
                <a:gd name="connsiteX20" fmla="*/ 8151535 w 8273365"/>
                <a:gd name="connsiteY20" fmla="*/ 4415712 h 6858000"/>
                <a:gd name="connsiteX21" fmla="*/ 6540097 w 8273365"/>
                <a:gd name="connsiteY21" fmla="*/ 5998038 h 6858000"/>
                <a:gd name="connsiteX22" fmla="*/ 5741125 w 8273365"/>
                <a:gd name="connsiteY22" fmla="*/ 6849976 h 6858000"/>
                <a:gd name="connsiteX23" fmla="*/ 5732797 w 8273365"/>
                <a:gd name="connsiteY23" fmla="*/ 6858000 h 6858000"/>
                <a:gd name="connsiteX24" fmla="*/ 1711956 w 8273365"/>
                <a:gd name="connsiteY24" fmla="*/ 6858000 h 6858000"/>
                <a:gd name="connsiteX25" fmla="*/ 1631859 w 8273365"/>
                <a:gd name="connsiteY25" fmla="*/ 6799706 h 6858000"/>
                <a:gd name="connsiteX26" fmla="*/ 1004515 w 8273365"/>
                <a:gd name="connsiteY26" fmla="*/ 6203417 h 6858000"/>
                <a:gd name="connsiteX27" fmla="*/ 0 w 8273365"/>
                <a:gd name="connsiteY27" fmla="*/ 3466345 h 6858000"/>
                <a:gd name="connsiteX28" fmla="*/ 1808555 w 8273365"/>
                <a:gd name="connsiteY28" fmla="*/ 44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3365" h="6858000">
                  <a:moveTo>
                    <a:pt x="4102025" y="169161"/>
                  </a:moveTo>
                  <a:cubicBezTo>
                    <a:pt x="3243792" y="169161"/>
                    <a:pt x="2435879" y="510143"/>
                    <a:pt x="1827641" y="1129498"/>
                  </a:cubicBezTo>
                  <a:cubicBezTo>
                    <a:pt x="1529958" y="1432447"/>
                    <a:pt x="1296200" y="1785278"/>
                    <a:pt x="1132950" y="2178191"/>
                  </a:cubicBezTo>
                  <a:cubicBezTo>
                    <a:pt x="963703" y="2585585"/>
                    <a:pt x="877835" y="3019017"/>
                    <a:pt x="877835" y="3466345"/>
                  </a:cubicBezTo>
                  <a:cubicBezTo>
                    <a:pt x="877835" y="3873007"/>
                    <a:pt x="949074" y="4269431"/>
                    <a:pt x="1089650" y="4644934"/>
                  </a:cubicBezTo>
                  <a:cubicBezTo>
                    <a:pt x="1225254" y="5007127"/>
                    <a:pt x="1421271" y="5339626"/>
                    <a:pt x="1672144" y="5633505"/>
                  </a:cubicBezTo>
                  <a:cubicBezTo>
                    <a:pt x="1968657" y="5980924"/>
                    <a:pt x="2340649" y="6266465"/>
                    <a:pt x="2747751" y="6459556"/>
                  </a:cubicBezTo>
                  <a:cubicBezTo>
                    <a:pt x="3172991" y="6661277"/>
                    <a:pt x="3628659" y="6763529"/>
                    <a:pt x="4102171" y="6763529"/>
                  </a:cubicBezTo>
                  <a:cubicBezTo>
                    <a:pt x="4621030" y="6763529"/>
                    <a:pt x="4940657" y="6439515"/>
                    <a:pt x="5506765" y="5818405"/>
                  </a:cubicBezTo>
                  <a:cubicBezTo>
                    <a:pt x="5636225" y="5676365"/>
                    <a:pt x="5770072" y="5529498"/>
                    <a:pt x="5914160" y="5382925"/>
                  </a:cubicBezTo>
                  <a:cubicBezTo>
                    <a:pt x="6290981" y="4999374"/>
                    <a:pt x="6638252" y="4813450"/>
                    <a:pt x="6891758" y="4677848"/>
                  </a:cubicBezTo>
                  <a:cubicBezTo>
                    <a:pt x="7016098" y="4611144"/>
                    <a:pt x="7114398" y="4558629"/>
                    <a:pt x="7158868" y="4511965"/>
                  </a:cubicBezTo>
                  <a:cubicBezTo>
                    <a:pt x="7208604" y="4459742"/>
                    <a:pt x="7260974" y="4341693"/>
                    <a:pt x="7306320" y="4179467"/>
                  </a:cubicBezTo>
                  <a:cubicBezTo>
                    <a:pt x="7422466" y="3764174"/>
                    <a:pt x="7425540" y="3328547"/>
                    <a:pt x="7315828" y="2884730"/>
                  </a:cubicBezTo>
                  <a:cubicBezTo>
                    <a:pt x="7210506" y="2459197"/>
                    <a:pt x="6999129" y="2028984"/>
                    <a:pt x="6704519" y="1640752"/>
                  </a:cubicBezTo>
                  <a:cubicBezTo>
                    <a:pt x="6369826" y="1199861"/>
                    <a:pt x="5943562" y="827136"/>
                    <a:pt x="5471805" y="563096"/>
                  </a:cubicBezTo>
                  <a:cubicBezTo>
                    <a:pt x="5011311" y="305349"/>
                    <a:pt x="4537651" y="169161"/>
                    <a:pt x="4102025" y="169161"/>
                  </a:cubicBezTo>
                  <a:close/>
                  <a:moveTo>
                    <a:pt x="1815426" y="0"/>
                  </a:moveTo>
                  <a:lnTo>
                    <a:pt x="6228114" y="0"/>
                  </a:lnTo>
                  <a:lnTo>
                    <a:pt x="6378838" y="104569"/>
                  </a:lnTo>
                  <a:cubicBezTo>
                    <a:pt x="7701449" y="1070221"/>
                    <a:pt x="8614337" y="2759472"/>
                    <a:pt x="8151535" y="4415712"/>
                  </a:cubicBezTo>
                  <a:cubicBezTo>
                    <a:pt x="7841710" y="5524525"/>
                    <a:pt x="7282330" y="5242495"/>
                    <a:pt x="6540097" y="5998038"/>
                  </a:cubicBezTo>
                  <a:cubicBezTo>
                    <a:pt x="6261706" y="6281367"/>
                    <a:pt x="6008555" y="6583271"/>
                    <a:pt x="5741125" y="6849976"/>
                  </a:cubicBezTo>
                  <a:lnTo>
                    <a:pt x="5732797" y="6858000"/>
                  </a:lnTo>
                  <a:lnTo>
                    <a:pt x="1711956" y="6858000"/>
                  </a:lnTo>
                  <a:lnTo>
                    <a:pt x="1631859" y="6799706"/>
                  </a:lnTo>
                  <a:cubicBezTo>
                    <a:pt x="1402830" y="6623620"/>
                    <a:pt x="1192523" y="6423644"/>
                    <a:pt x="1004515" y="6203417"/>
                  </a:cubicBezTo>
                  <a:cubicBezTo>
                    <a:pt x="378870" y="5470546"/>
                    <a:pt x="0" y="4513427"/>
                    <a:pt x="0" y="3466345"/>
                  </a:cubicBezTo>
                  <a:cubicBezTo>
                    <a:pt x="0" y="2025290"/>
                    <a:pt x="717408" y="754744"/>
                    <a:pt x="1808555" y="44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EDAA96-38BD-4AC0-8E5F-CF74F5C7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1616062 w 8273365"/>
                <a:gd name="connsiteY0" fmla="*/ 0 h 6858000"/>
                <a:gd name="connsiteX1" fmla="*/ 3206514 w 8273365"/>
                <a:gd name="connsiteY1" fmla="*/ 0 h 6858000"/>
                <a:gd name="connsiteX2" fmla="*/ 3122517 w 8273365"/>
                <a:gd name="connsiteY2" fmla="*/ 23655 h 6858000"/>
                <a:gd name="connsiteX3" fmla="*/ 1723196 w 8273365"/>
                <a:gd name="connsiteY3" fmla="*/ 880747 h 6858000"/>
                <a:gd name="connsiteX4" fmla="*/ 997786 w 8273365"/>
                <a:gd name="connsiteY4" fmla="*/ 1975811 h 6858000"/>
                <a:gd name="connsiteX5" fmla="*/ 731408 w 8273365"/>
                <a:gd name="connsiteY5" fmla="*/ 3320136 h 6858000"/>
                <a:gd name="connsiteX6" fmla="*/ 952731 w 8273365"/>
                <a:gd name="connsiteY6" fmla="*/ 4550071 h 6858000"/>
                <a:gd name="connsiteX7" fmla="*/ 1560970 w 8273365"/>
                <a:gd name="connsiteY7" fmla="*/ 5582379 h 6858000"/>
                <a:gd name="connsiteX8" fmla="*/ 2685142 w 8273365"/>
                <a:gd name="connsiteY8" fmla="*/ 6445587 h 6858000"/>
                <a:gd name="connsiteX9" fmla="*/ 4102171 w 8273365"/>
                <a:gd name="connsiteY9" fmla="*/ 6763602 h 6858000"/>
                <a:gd name="connsiteX10" fmla="*/ 4840307 w 8273365"/>
                <a:gd name="connsiteY10" fmla="*/ 6518434 h 6858000"/>
                <a:gd name="connsiteX11" fmla="*/ 5614867 w 8273365"/>
                <a:gd name="connsiteY11" fmla="*/ 5770643 h 6858000"/>
                <a:gd name="connsiteX12" fmla="*/ 6018458 w 8273365"/>
                <a:gd name="connsiteY12" fmla="*/ 5339114 h 6858000"/>
                <a:gd name="connsiteX13" fmla="*/ 6960802 w 8273365"/>
                <a:gd name="connsiteY13" fmla="*/ 4660514 h 6858000"/>
                <a:gd name="connsiteX14" fmla="*/ 7264776 w 8273365"/>
                <a:gd name="connsiteY14" fmla="*/ 4466544 h 6858000"/>
                <a:gd name="connsiteX15" fmla="*/ 7447190 w 8273365"/>
                <a:gd name="connsiteY15" fmla="*/ 4072462 h 6858000"/>
                <a:gd name="connsiteX16" fmla="*/ 7457722 w 8273365"/>
                <a:gd name="connsiteY16" fmla="*/ 2703268 h 6858000"/>
                <a:gd name="connsiteX17" fmla="*/ 6820959 w 8273365"/>
                <a:gd name="connsiteY17" fmla="*/ 1406044 h 6858000"/>
                <a:gd name="connsiteX18" fmla="*/ 5543190 w 8273365"/>
                <a:gd name="connsiteY18" fmla="*/ 289185 h 6858000"/>
                <a:gd name="connsiteX19" fmla="*/ 4996775 w 8273365"/>
                <a:gd name="connsiteY19" fmla="*/ 40060 h 6858000"/>
                <a:gd name="connsiteX20" fmla="*/ 4871645 w 8273365"/>
                <a:gd name="connsiteY20" fmla="*/ 0 h 6858000"/>
                <a:gd name="connsiteX21" fmla="*/ 6433093 w 8273365"/>
                <a:gd name="connsiteY21" fmla="*/ 0 h 6858000"/>
                <a:gd name="connsiteX22" fmla="*/ 6564891 w 8273365"/>
                <a:gd name="connsiteY22" fmla="*/ 101152 h 6858000"/>
                <a:gd name="connsiteX23" fmla="*/ 8151535 w 8273365"/>
                <a:gd name="connsiteY23" fmla="*/ 4269504 h 6858000"/>
                <a:gd name="connsiteX24" fmla="*/ 6540097 w 8273365"/>
                <a:gd name="connsiteY24" fmla="*/ 5851830 h 6858000"/>
                <a:gd name="connsiteX25" fmla="*/ 5606037 w 8273365"/>
                <a:gd name="connsiteY25" fmla="*/ 6833938 h 6858000"/>
                <a:gd name="connsiteX26" fmla="*/ 5578888 w 8273365"/>
                <a:gd name="connsiteY26" fmla="*/ 6858000 h 6858000"/>
                <a:gd name="connsiteX27" fmla="*/ 1925521 w 8273365"/>
                <a:gd name="connsiteY27" fmla="*/ 6858000 h 6858000"/>
                <a:gd name="connsiteX28" fmla="*/ 1807085 w 8273365"/>
                <a:gd name="connsiteY28" fmla="*/ 6781026 h 6858000"/>
                <a:gd name="connsiteX29" fmla="*/ 1004515 w 8273365"/>
                <a:gd name="connsiteY29" fmla="*/ 6057209 h 6858000"/>
                <a:gd name="connsiteX30" fmla="*/ 0 w 8273365"/>
                <a:gd name="connsiteY30" fmla="*/ 3320136 h 6858000"/>
                <a:gd name="connsiteX31" fmla="*/ 1492767 w 8273365"/>
                <a:gd name="connsiteY31" fmla="*/ 9861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73365" h="6858000">
                  <a:moveTo>
                    <a:pt x="1616062" y="0"/>
                  </a:moveTo>
                  <a:lnTo>
                    <a:pt x="3206514" y="0"/>
                  </a:lnTo>
                  <a:lnTo>
                    <a:pt x="3122517" y="23655"/>
                  </a:lnTo>
                  <a:cubicBezTo>
                    <a:pt x="2599902" y="185042"/>
                    <a:pt x="2120807" y="476097"/>
                    <a:pt x="1723196" y="880747"/>
                  </a:cubicBezTo>
                  <a:cubicBezTo>
                    <a:pt x="1412348" y="1197008"/>
                    <a:pt x="1168351" y="1565490"/>
                    <a:pt x="997786" y="1975811"/>
                  </a:cubicBezTo>
                  <a:cubicBezTo>
                    <a:pt x="821078" y="2401050"/>
                    <a:pt x="731408" y="2853352"/>
                    <a:pt x="731408" y="3320136"/>
                  </a:cubicBezTo>
                  <a:cubicBezTo>
                    <a:pt x="731408" y="3744353"/>
                    <a:pt x="805864" y="4158182"/>
                    <a:pt x="952731" y="4550071"/>
                  </a:cubicBezTo>
                  <a:cubicBezTo>
                    <a:pt x="1094331" y="4928208"/>
                    <a:pt x="1298980" y="5275627"/>
                    <a:pt x="1560970" y="5582379"/>
                  </a:cubicBezTo>
                  <a:cubicBezTo>
                    <a:pt x="1870793" y="5945304"/>
                    <a:pt x="2259610" y="6243718"/>
                    <a:pt x="2685142" y="6445587"/>
                  </a:cubicBezTo>
                  <a:cubicBezTo>
                    <a:pt x="3130131" y="6656669"/>
                    <a:pt x="3606861" y="6763602"/>
                    <a:pt x="4102171" y="6763602"/>
                  </a:cubicBezTo>
                  <a:cubicBezTo>
                    <a:pt x="4371914" y="6763602"/>
                    <a:pt x="4599528" y="6687974"/>
                    <a:pt x="4840307" y="6518434"/>
                  </a:cubicBezTo>
                  <a:cubicBezTo>
                    <a:pt x="5099811" y="6335729"/>
                    <a:pt x="5349951" y="6061159"/>
                    <a:pt x="5614867" y="5770643"/>
                  </a:cubicBezTo>
                  <a:cubicBezTo>
                    <a:pt x="5743449" y="5629628"/>
                    <a:pt x="5876273" y="5483786"/>
                    <a:pt x="6018458" y="5339114"/>
                  </a:cubicBezTo>
                  <a:cubicBezTo>
                    <a:pt x="6379773" y="4971361"/>
                    <a:pt x="6715635" y="4791728"/>
                    <a:pt x="6960802" y="4660514"/>
                  </a:cubicBezTo>
                  <a:cubicBezTo>
                    <a:pt x="7116154" y="4577280"/>
                    <a:pt x="7206994" y="4527251"/>
                    <a:pt x="7264776" y="4466544"/>
                  </a:cubicBezTo>
                  <a:cubicBezTo>
                    <a:pt x="7332650" y="4395306"/>
                    <a:pt x="7394089" y="4262628"/>
                    <a:pt x="7447190" y="4072462"/>
                  </a:cubicBezTo>
                  <a:cubicBezTo>
                    <a:pt x="7570066" y="3632594"/>
                    <a:pt x="7573576" y="3171954"/>
                    <a:pt x="7457722" y="2703268"/>
                  </a:cubicBezTo>
                  <a:cubicBezTo>
                    <a:pt x="7347718" y="2258572"/>
                    <a:pt x="7127565" y="1810073"/>
                    <a:pt x="6820959" y="1406044"/>
                  </a:cubicBezTo>
                  <a:cubicBezTo>
                    <a:pt x="6474271" y="949207"/>
                    <a:pt x="6032355" y="563024"/>
                    <a:pt x="5543190" y="289185"/>
                  </a:cubicBezTo>
                  <a:cubicBezTo>
                    <a:pt x="5362386" y="187977"/>
                    <a:pt x="5179299" y="104665"/>
                    <a:pt x="4996775" y="40060"/>
                  </a:cubicBezTo>
                  <a:lnTo>
                    <a:pt x="4871645" y="0"/>
                  </a:lnTo>
                  <a:lnTo>
                    <a:pt x="6433093" y="0"/>
                  </a:lnTo>
                  <a:lnTo>
                    <a:pt x="6564891" y="101152"/>
                  </a:lnTo>
                  <a:cubicBezTo>
                    <a:pt x="7785271" y="1084819"/>
                    <a:pt x="8592299" y="2692132"/>
                    <a:pt x="8151535" y="4269504"/>
                  </a:cubicBezTo>
                  <a:cubicBezTo>
                    <a:pt x="7841710" y="5378317"/>
                    <a:pt x="7282330" y="5096287"/>
                    <a:pt x="6540097" y="5851830"/>
                  </a:cubicBezTo>
                  <a:cubicBezTo>
                    <a:pt x="6215307" y="6182380"/>
                    <a:pt x="5924872" y="6538214"/>
                    <a:pt x="5606037" y="6833938"/>
                  </a:cubicBezTo>
                  <a:lnTo>
                    <a:pt x="5578888" y="6858000"/>
                  </a:lnTo>
                  <a:lnTo>
                    <a:pt x="1925521" y="6858000"/>
                  </a:lnTo>
                  <a:lnTo>
                    <a:pt x="1807085" y="6781026"/>
                  </a:lnTo>
                  <a:cubicBezTo>
                    <a:pt x="1509378" y="6576133"/>
                    <a:pt x="1239525" y="6332492"/>
                    <a:pt x="1004515" y="6057209"/>
                  </a:cubicBezTo>
                  <a:cubicBezTo>
                    <a:pt x="378870" y="5324338"/>
                    <a:pt x="0" y="4367220"/>
                    <a:pt x="0" y="3320136"/>
                  </a:cubicBezTo>
                  <a:cubicBezTo>
                    <a:pt x="0" y="2023187"/>
                    <a:pt x="581101" y="864350"/>
                    <a:pt x="1492767" y="986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00679E-B592-4134-AC05-8EC80BBC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37594" y="-3810"/>
              <a:ext cx="8219860" cy="6858000"/>
            </a:xfrm>
            <a:custGeom>
              <a:avLst/>
              <a:gdLst>
                <a:gd name="connsiteX0" fmla="*/ 5534366 w 8219860"/>
                <a:gd name="connsiteY0" fmla="*/ 0 h 6858000"/>
                <a:gd name="connsiteX1" fmla="*/ 6263243 w 8219860"/>
                <a:gd name="connsiteY1" fmla="*/ 0 h 6858000"/>
                <a:gd name="connsiteX2" fmla="*/ 6295307 w 8219860"/>
                <a:gd name="connsiteY2" fmla="*/ 21377 h 6858000"/>
                <a:gd name="connsiteX3" fmla="*/ 6907056 w 8219860"/>
                <a:gd name="connsiteY3" fmla="*/ 522976 h 6858000"/>
                <a:gd name="connsiteX4" fmla="*/ 7434107 w 8219860"/>
                <a:gd name="connsiteY4" fmla="*/ 1119513 h 6858000"/>
                <a:gd name="connsiteX5" fmla="*/ 7856130 w 8219860"/>
                <a:gd name="connsiteY5" fmla="*/ 1802940 h 6858000"/>
                <a:gd name="connsiteX6" fmla="*/ 8019380 w 8219860"/>
                <a:gd name="connsiteY6" fmla="*/ 2174201 h 6858000"/>
                <a:gd name="connsiteX7" fmla="*/ 8054634 w 8219860"/>
                <a:gd name="connsiteY7" fmla="*/ 2269723 h 6858000"/>
                <a:gd name="connsiteX8" fmla="*/ 8086962 w 8219860"/>
                <a:gd name="connsiteY8" fmla="*/ 2366562 h 6858000"/>
                <a:gd name="connsiteX9" fmla="*/ 8115633 w 8219860"/>
                <a:gd name="connsiteY9" fmla="*/ 2464717 h 6858000"/>
                <a:gd name="connsiteX10" fmla="*/ 8140794 w 8219860"/>
                <a:gd name="connsiteY10" fmla="*/ 2563895 h 6858000"/>
                <a:gd name="connsiteX11" fmla="*/ 8218615 w 8219860"/>
                <a:gd name="connsiteY11" fmla="*/ 3378975 h 6858000"/>
                <a:gd name="connsiteX12" fmla="*/ 8175170 w 8219860"/>
                <a:gd name="connsiteY12" fmla="*/ 3786370 h 6858000"/>
                <a:gd name="connsiteX13" fmla="*/ 8073943 w 8219860"/>
                <a:gd name="connsiteY13" fmla="*/ 4180891 h 6858000"/>
                <a:gd name="connsiteX14" fmla="*/ 7939071 w 8219860"/>
                <a:gd name="connsiteY14" fmla="*/ 4562246 h 6858000"/>
                <a:gd name="connsiteX15" fmla="*/ 7854229 w 8219860"/>
                <a:gd name="connsiteY15" fmla="*/ 4751828 h 6858000"/>
                <a:gd name="connsiteX16" fmla="*/ 7745102 w 8219860"/>
                <a:gd name="connsiteY16" fmla="*/ 4936435 h 6858000"/>
                <a:gd name="connsiteX17" fmla="*/ 7605403 w 8219860"/>
                <a:gd name="connsiteY17" fmla="*/ 5106852 h 6858000"/>
                <a:gd name="connsiteX18" fmla="*/ 7524949 w 8219860"/>
                <a:gd name="connsiteY18" fmla="*/ 5182481 h 6858000"/>
                <a:gd name="connsiteX19" fmla="*/ 7440106 w 8219860"/>
                <a:gd name="connsiteY19" fmla="*/ 5250208 h 6858000"/>
                <a:gd name="connsiteX20" fmla="*/ 7101758 w 8219860"/>
                <a:gd name="connsiteY20" fmla="*/ 5463633 h 6858000"/>
                <a:gd name="connsiteX21" fmla="*/ 6804366 w 8219860"/>
                <a:gd name="connsiteY21" fmla="*/ 5657895 h 6858000"/>
                <a:gd name="connsiteX22" fmla="*/ 6671103 w 8219860"/>
                <a:gd name="connsiteY22" fmla="*/ 5765704 h 6858000"/>
                <a:gd name="connsiteX23" fmla="*/ 6545887 w 8219860"/>
                <a:gd name="connsiteY23" fmla="*/ 5882583 h 6858000"/>
                <a:gd name="connsiteX24" fmla="*/ 6485473 w 8219860"/>
                <a:gd name="connsiteY24" fmla="*/ 5945046 h 6858000"/>
                <a:gd name="connsiteX25" fmla="*/ 6423303 w 8219860"/>
                <a:gd name="connsiteY25" fmla="*/ 6011604 h 6858000"/>
                <a:gd name="connsiteX26" fmla="*/ 6298672 w 8219860"/>
                <a:gd name="connsiteY26" fmla="*/ 6146768 h 6858000"/>
                <a:gd name="connsiteX27" fmla="*/ 6040923 w 8219860"/>
                <a:gd name="connsiteY27" fmla="*/ 6418997 h 6858000"/>
                <a:gd name="connsiteX28" fmla="*/ 5907662 w 8219860"/>
                <a:gd name="connsiteY28" fmla="*/ 6555769 h 6858000"/>
                <a:gd name="connsiteX29" fmla="*/ 5769864 w 8219860"/>
                <a:gd name="connsiteY29" fmla="*/ 6691081 h 6858000"/>
                <a:gd name="connsiteX30" fmla="*/ 5581270 w 8219860"/>
                <a:gd name="connsiteY30" fmla="*/ 6858000 h 6858000"/>
                <a:gd name="connsiteX31" fmla="*/ 5057635 w 8219860"/>
                <a:gd name="connsiteY31" fmla="*/ 6858000 h 6858000"/>
                <a:gd name="connsiteX32" fmla="*/ 5112401 w 8219860"/>
                <a:gd name="connsiteY32" fmla="*/ 6812805 h 6858000"/>
                <a:gd name="connsiteX33" fmla="*/ 5241495 w 8219860"/>
                <a:gd name="connsiteY33" fmla="*/ 6689617 h 6858000"/>
                <a:gd name="connsiteX34" fmla="*/ 5485639 w 8219860"/>
                <a:gd name="connsiteY34" fmla="*/ 6421192 h 6858000"/>
                <a:gd name="connsiteX35" fmla="*/ 5603981 w 8219860"/>
                <a:gd name="connsiteY35" fmla="*/ 6279592 h 6858000"/>
                <a:gd name="connsiteX36" fmla="*/ 5722615 w 8219860"/>
                <a:gd name="connsiteY36" fmla="*/ 6135503 h 6858000"/>
                <a:gd name="connsiteX37" fmla="*/ 5967636 w 8219860"/>
                <a:gd name="connsiteY37" fmla="*/ 5845135 h 6858000"/>
                <a:gd name="connsiteX38" fmla="*/ 6099583 w 8219860"/>
                <a:gd name="connsiteY38" fmla="*/ 5703828 h 6858000"/>
                <a:gd name="connsiteX39" fmla="*/ 6168189 w 8219860"/>
                <a:gd name="connsiteY39" fmla="*/ 5634490 h 6858000"/>
                <a:gd name="connsiteX40" fmla="*/ 6241769 w 8219860"/>
                <a:gd name="connsiteY40" fmla="*/ 5564129 h 6858000"/>
                <a:gd name="connsiteX41" fmla="*/ 6567684 w 8219860"/>
                <a:gd name="connsiteY41" fmla="*/ 5312962 h 6858000"/>
                <a:gd name="connsiteX42" fmla="*/ 6918466 w 8219860"/>
                <a:gd name="connsiteY42" fmla="*/ 5121628 h 6858000"/>
                <a:gd name="connsiteX43" fmla="*/ 7084202 w 8219860"/>
                <a:gd name="connsiteY43" fmla="*/ 5039856 h 6858000"/>
                <a:gd name="connsiteX44" fmla="*/ 7231508 w 8219860"/>
                <a:gd name="connsiteY44" fmla="*/ 4955159 h 6858000"/>
                <a:gd name="connsiteX45" fmla="*/ 7455757 w 8219860"/>
                <a:gd name="connsiteY45" fmla="*/ 4736907 h 6858000"/>
                <a:gd name="connsiteX46" fmla="*/ 7597796 w 8219860"/>
                <a:gd name="connsiteY46" fmla="*/ 4437761 h 6858000"/>
                <a:gd name="connsiteX47" fmla="*/ 7667720 w 8219860"/>
                <a:gd name="connsiteY47" fmla="*/ 4093562 h 6858000"/>
                <a:gd name="connsiteX48" fmla="*/ 7680008 w 8219860"/>
                <a:gd name="connsiteY48" fmla="*/ 3742632 h 6858000"/>
                <a:gd name="connsiteX49" fmla="*/ 7657188 w 8219860"/>
                <a:gd name="connsiteY49" fmla="*/ 3396237 h 6858000"/>
                <a:gd name="connsiteX50" fmla="*/ 7604818 w 8219860"/>
                <a:gd name="connsiteY50" fmla="*/ 3055255 h 6858000"/>
                <a:gd name="connsiteX51" fmla="*/ 7522900 w 8219860"/>
                <a:gd name="connsiteY51" fmla="*/ 2720270 h 6858000"/>
                <a:gd name="connsiteX52" fmla="*/ 7299968 w 8219860"/>
                <a:gd name="connsiteY52" fmla="*/ 2062442 h 6858000"/>
                <a:gd name="connsiteX53" fmla="*/ 6971566 w 8219860"/>
                <a:gd name="connsiteY53" fmla="*/ 1438698 h 6858000"/>
                <a:gd name="connsiteX54" fmla="*/ 6771307 w 8219860"/>
                <a:gd name="connsiteY54" fmla="*/ 1144380 h 6858000"/>
                <a:gd name="connsiteX55" fmla="*/ 6547935 w 8219860"/>
                <a:gd name="connsiteY55" fmla="*/ 865129 h 6858000"/>
                <a:gd name="connsiteX56" fmla="*/ 6037997 w 8219860"/>
                <a:gd name="connsiteY56" fmla="*/ 359872 h 6858000"/>
                <a:gd name="connsiteX57" fmla="*/ 5602369 w 8219860"/>
                <a:gd name="connsiteY57" fmla="*/ 40572 h 6858000"/>
                <a:gd name="connsiteX58" fmla="*/ 1689206 w 8219860"/>
                <a:gd name="connsiteY58" fmla="*/ 0 h 6858000"/>
                <a:gd name="connsiteX59" fmla="*/ 2580244 w 8219860"/>
                <a:gd name="connsiteY59" fmla="*/ 0 h 6858000"/>
                <a:gd name="connsiteX60" fmla="*/ 2556490 w 8219860"/>
                <a:gd name="connsiteY60" fmla="*/ 13997 h 6858000"/>
                <a:gd name="connsiteX61" fmla="*/ 2125407 w 8219860"/>
                <a:gd name="connsiteY61" fmla="*/ 323156 h 6858000"/>
                <a:gd name="connsiteX62" fmla="*/ 1859322 w 8219860"/>
                <a:gd name="connsiteY62" fmla="*/ 553842 h 6858000"/>
                <a:gd name="connsiteX63" fmla="*/ 1607425 w 8219860"/>
                <a:gd name="connsiteY63" fmla="*/ 799741 h 6858000"/>
                <a:gd name="connsiteX64" fmla="*/ 861829 w 8219860"/>
                <a:gd name="connsiteY64" fmla="*/ 1987400 h 6858000"/>
                <a:gd name="connsiteX65" fmla="*/ 661422 w 8219860"/>
                <a:gd name="connsiteY65" fmla="*/ 2660149 h 6858000"/>
                <a:gd name="connsiteX66" fmla="*/ 608323 w 8219860"/>
                <a:gd name="connsiteY66" fmla="*/ 3006544 h 6858000"/>
                <a:gd name="connsiteX67" fmla="*/ 584625 w 8219860"/>
                <a:gd name="connsiteY67" fmla="*/ 3355571 h 6858000"/>
                <a:gd name="connsiteX68" fmla="*/ 589891 w 8219860"/>
                <a:gd name="connsiteY68" fmla="*/ 3705330 h 6858000"/>
                <a:gd name="connsiteX69" fmla="*/ 623389 w 8219860"/>
                <a:gd name="connsiteY69" fmla="*/ 4053626 h 6858000"/>
                <a:gd name="connsiteX70" fmla="*/ 787078 w 8219860"/>
                <a:gd name="connsiteY70" fmla="*/ 4735736 h 6858000"/>
                <a:gd name="connsiteX71" fmla="*/ 1081251 w 8219860"/>
                <a:gd name="connsiteY71" fmla="*/ 5376742 h 6858000"/>
                <a:gd name="connsiteX72" fmla="*/ 1274196 w 8219860"/>
                <a:gd name="connsiteY72" fmla="*/ 5674278 h 6858000"/>
                <a:gd name="connsiteX73" fmla="*/ 1381274 w 8219860"/>
                <a:gd name="connsiteY73" fmla="*/ 5816170 h 6858000"/>
                <a:gd name="connsiteX74" fmla="*/ 1495959 w 8219860"/>
                <a:gd name="connsiteY74" fmla="*/ 5953677 h 6858000"/>
                <a:gd name="connsiteX75" fmla="*/ 2013356 w 8219860"/>
                <a:gd name="connsiteY75" fmla="*/ 6450448 h 6858000"/>
                <a:gd name="connsiteX76" fmla="*/ 2083865 w 8219860"/>
                <a:gd name="connsiteY76" fmla="*/ 6506327 h 6858000"/>
                <a:gd name="connsiteX77" fmla="*/ 2155688 w 8219860"/>
                <a:gd name="connsiteY77" fmla="*/ 6560744 h 6858000"/>
                <a:gd name="connsiteX78" fmla="*/ 2228537 w 8219860"/>
                <a:gd name="connsiteY78" fmla="*/ 6613844 h 6858000"/>
                <a:gd name="connsiteX79" fmla="*/ 2302700 w 8219860"/>
                <a:gd name="connsiteY79" fmla="*/ 6665190 h 6858000"/>
                <a:gd name="connsiteX80" fmla="*/ 2610915 w 8219860"/>
                <a:gd name="connsiteY80" fmla="*/ 6853454 h 6858000"/>
                <a:gd name="connsiteX81" fmla="*/ 2619731 w 8219860"/>
                <a:gd name="connsiteY81" fmla="*/ 6858000 h 6858000"/>
                <a:gd name="connsiteX82" fmla="*/ 1931408 w 8219860"/>
                <a:gd name="connsiteY82" fmla="*/ 6858000 h 6858000"/>
                <a:gd name="connsiteX83" fmla="*/ 1782231 w 8219860"/>
                <a:gd name="connsiteY83" fmla="*/ 6759101 h 6858000"/>
                <a:gd name="connsiteX84" fmla="*/ 1179844 w 8219860"/>
                <a:gd name="connsiteY84" fmla="*/ 6247262 h 6858000"/>
                <a:gd name="connsiteX85" fmla="*/ 677221 w 8219860"/>
                <a:gd name="connsiteY85" fmla="*/ 5628784 h 6858000"/>
                <a:gd name="connsiteX86" fmla="*/ 302740 w 8219860"/>
                <a:gd name="connsiteY86" fmla="*/ 4919612 h 6858000"/>
                <a:gd name="connsiteX87" fmla="*/ 71615 w 8219860"/>
                <a:gd name="connsiteY87" fmla="*/ 4147685 h 6858000"/>
                <a:gd name="connsiteX88" fmla="*/ 14420 w 8219860"/>
                <a:gd name="connsiteY88" fmla="*/ 3747313 h 6858000"/>
                <a:gd name="connsiteX89" fmla="*/ 815 w 8219860"/>
                <a:gd name="connsiteY89" fmla="*/ 3342991 h 6858000"/>
                <a:gd name="connsiteX90" fmla="*/ 29340 w 8219860"/>
                <a:gd name="connsiteY90" fmla="*/ 2939692 h 6858000"/>
                <a:gd name="connsiteX91" fmla="*/ 97946 w 8219860"/>
                <a:gd name="connsiteY91" fmla="*/ 2541660 h 6858000"/>
                <a:gd name="connsiteX92" fmla="*/ 341358 w 8219860"/>
                <a:gd name="connsiteY92" fmla="*/ 1774268 h 6858000"/>
                <a:gd name="connsiteX93" fmla="*/ 1212758 w 8219860"/>
                <a:gd name="connsiteY93" fmla="*/ 432721 h 6858000"/>
                <a:gd name="connsiteX94" fmla="*/ 1499908 w 8219860"/>
                <a:gd name="connsiteY94" fmla="*/ 150982 h 6858000"/>
                <a:gd name="connsiteX95" fmla="*/ 1655863 w 8219860"/>
                <a:gd name="connsiteY95" fmla="*/ 2359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219860" h="6858000">
                  <a:moveTo>
                    <a:pt x="5534366" y="0"/>
                  </a:moveTo>
                  <a:lnTo>
                    <a:pt x="6263243" y="0"/>
                  </a:lnTo>
                  <a:lnTo>
                    <a:pt x="6295307" y="21377"/>
                  </a:lnTo>
                  <a:cubicBezTo>
                    <a:pt x="6511218" y="172340"/>
                    <a:pt x="6716597" y="339247"/>
                    <a:pt x="6907056" y="522976"/>
                  </a:cubicBezTo>
                  <a:cubicBezTo>
                    <a:pt x="7097514" y="706706"/>
                    <a:pt x="7274807" y="905503"/>
                    <a:pt x="7434107" y="1119513"/>
                  </a:cubicBezTo>
                  <a:cubicBezTo>
                    <a:pt x="7593992" y="1333084"/>
                    <a:pt x="7735155" y="1562014"/>
                    <a:pt x="7856130" y="1802940"/>
                  </a:cubicBezTo>
                  <a:cubicBezTo>
                    <a:pt x="7916105" y="1923621"/>
                    <a:pt x="7970376" y="2047668"/>
                    <a:pt x="8019380" y="2174201"/>
                  </a:cubicBezTo>
                  <a:cubicBezTo>
                    <a:pt x="8031375" y="2205944"/>
                    <a:pt x="8043808" y="2237541"/>
                    <a:pt x="8054634" y="2269723"/>
                  </a:cubicBezTo>
                  <a:lnTo>
                    <a:pt x="8086962" y="2366562"/>
                  </a:lnTo>
                  <a:lnTo>
                    <a:pt x="8115633" y="2464717"/>
                  </a:lnTo>
                  <a:cubicBezTo>
                    <a:pt x="8124995" y="2497484"/>
                    <a:pt x="8132602" y="2530836"/>
                    <a:pt x="8140794" y="2563895"/>
                  </a:cubicBezTo>
                  <a:cubicBezTo>
                    <a:pt x="8203402" y="2829836"/>
                    <a:pt x="8225636" y="3105576"/>
                    <a:pt x="8218615" y="3378975"/>
                  </a:cubicBezTo>
                  <a:cubicBezTo>
                    <a:pt x="8214958" y="3515749"/>
                    <a:pt x="8200476" y="3652229"/>
                    <a:pt x="8175170" y="3786370"/>
                  </a:cubicBezTo>
                  <a:cubicBezTo>
                    <a:pt x="8149716" y="3920510"/>
                    <a:pt x="8114462" y="4052163"/>
                    <a:pt x="8073943" y="4180891"/>
                  </a:cubicBezTo>
                  <a:cubicBezTo>
                    <a:pt x="8033570" y="4309911"/>
                    <a:pt x="7990270" y="4435421"/>
                    <a:pt x="7939071" y="4562246"/>
                  </a:cubicBezTo>
                  <a:cubicBezTo>
                    <a:pt x="7913472" y="4625587"/>
                    <a:pt x="7885678" y="4688926"/>
                    <a:pt x="7854229" y="4751828"/>
                  </a:cubicBezTo>
                  <a:cubicBezTo>
                    <a:pt x="7822193" y="4814437"/>
                    <a:pt x="7786792" y="4876752"/>
                    <a:pt x="7745102" y="4936435"/>
                  </a:cubicBezTo>
                  <a:cubicBezTo>
                    <a:pt x="7703998" y="4996411"/>
                    <a:pt x="7657040" y="5053899"/>
                    <a:pt x="7605403" y="5106852"/>
                  </a:cubicBezTo>
                  <a:cubicBezTo>
                    <a:pt x="7579512" y="5133183"/>
                    <a:pt x="7552596" y="5158489"/>
                    <a:pt x="7524949" y="5182481"/>
                  </a:cubicBezTo>
                  <a:cubicBezTo>
                    <a:pt x="7497301" y="5206323"/>
                    <a:pt x="7468776" y="5228704"/>
                    <a:pt x="7440106" y="5250208"/>
                  </a:cubicBezTo>
                  <a:cubicBezTo>
                    <a:pt x="7324836" y="5335930"/>
                    <a:pt x="7208103" y="5400146"/>
                    <a:pt x="7101758" y="5463633"/>
                  </a:cubicBezTo>
                  <a:cubicBezTo>
                    <a:pt x="6994825" y="5526533"/>
                    <a:pt x="6896230" y="5588996"/>
                    <a:pt x="6804366" y="5657895"/>
                  </a:cubicBezTo>
                  <a:cubicBezTo>
                    <a:pt x="6758141" y="5691978"/>
                    <a:pt x="6713965" y="5728110"/>
                    <a:pt x="6671103" y="5765704"/>
                  </a:cubicBezTo>
                  <a:cubicBezTo>
                    <a:pt x="6627952" y="5802860"/>
                    <a:pt x="6586408" y="5842209"/>
                    <a:pt x="6545887" y="5882583"/>
                  </a:cubicBezTo>
                  <a:cubicBezTo>
                    <a:pt x="6525407" y="5903062"/>
                    <a:pt x="6506245" y="5923103"/>
                    <a:pt x="6485473" y="5945046"/>
                  </a:cubicBezTo>
                  <a:lnTo>
                    <a:pt x="6423303" y="6011604"/>
                  </a:lnTo>
                  <a:lnTo>
                    <a:pt x="6298672" y="6146768"/>
                  </a:lnTo>
                  <a:cubicBezTo>
                    <a:pt x="6214853" y="6237315"/>
                    <a:pt x="6128400" y="6327572"/>
                    <a:pt x="6040923" y="6418997"/>
                  </a:cubicBezTo>
                  <a:cubicBezTo>
                    <a:pt x="5997186" y="6464637"/>
                    <a:pt x="5952569" y="6510130"/>
                    <a:pt x="5907662" y="6555769"/>
                  </a:cubicBezTo>
                  <a:cubicBezTo>
                    <a:pt x="5862460" y="6601118"/>
                    <a:pt x="5816528" y="6646172"/>
                    <a:pt x="5769864" y="6691081"/>
                  </a:cubicBezTo>
                  <a:lnTo>
                    <a:pt x="5581270" y="6858000"/>
                  </a:lnTo>
                  <a:lnTo>
                    <a:pt x="5057635" y="6858000"/>
                  </a:lnTo>
                  <a:lnTo>
                    <a:pt x="5112401" y="6812805"/>
                  </a:lnTo>
                  <a:cubicBezTo>
                    <a:pt x="5156505" y="6773364"/>
                    <a:pt x="5199439" y="6732113"/>
                    <a:pt x="5241495" y="6689617"/>
                  </a:cubicBezTo>
                  <a:cubicBezTo>
                    <a:pt x="5325753" y="6604628"/>
                    <a:pt x="5405916" y="6513934"/>
                    <a:pt x="5485639" y="6421192"/>
                  </a:cubicBezTo>
                  <a:cubicBezTo>
                    <a:pt x="5525427" y="6374674"/>
                    <a:pt x="5564631" y="6327425"/>
                    <a:pt x="5603981" y="6279592"/>
                  </a:cubicBezTo>
                  <a:lnTo>
                    <a:pt x="5722615" y="6135503"/>
                  </a:lnTo>
                  <a:cubicBezTo>
                    <a:pt x="5802339" y="6038957"/>
                    <a:pt x="5882062" y="5940510"/>
                    <a:pt x="5967636" y="5845135"/>
                  </a:cubicBezTo>
                  <a:cubicBezTo>
                    <a:pt x="6010496" y="5797446"/>
                    <a:pt x="6054381" y="5750345"/>
                    <a:pt x="6099583" y="5703828"/>
                  </a:cubicBezTo>
                  <a:lnTo>
                    <a:pt x="6168189" y="5634490"/>
                  </a:lnTo>
                  <a:cubicBezTo>
                    <a:pt x="6191300" y="5611524"/>
                    <a:pt x="6216754" y="5587094"/>
                    <a:pt x="6241769" y="5564129"/>
                  </a:cubicBezTo>
                  <a:cubicBezTo>
                    <a:pt x="6342117" y="5470948"/>
                    <a:pt x="6452414" y="5386688"/>
                    <a:pt x="6567684" y="5312962"/>
                  </a:cubicBezTo>
                  <a:cubicBezTo>
                    <a:pt x="6682806" y="5238945"/>
                    <a:pt x="6803635" y="5177360"/>
                    <a:pt x="6918466" y="5121628"/>
                  </a:cubicBezTo>
                  <a:cubicBezTo>
                    <a:pt x="6975808" y="5093833"/>
                    <a:pt x="7031688" y="5067211"/>
                    <a:pt x="7084202" y="5039856"/>
                  </a:cubicBezTo>
                  <a:cubicBezTo>
                    <a:pt x="7136864" y="5012793"/>
                    <a:pt x="7186453" y="4985439"/>
                    <a:pt x="7231508" y="4955159"/>
                  </a:cubicBezTo>
                  <a:cubicBezTo>
                    <a:pt x="7322202" y="4895476"/>
                    <a:pt x="7395635" y="4824530"/>
                    <a:pt x="7455757" y="4736907"/>
                  </a:cubicBezTo>
                  <a:cubicBezTo>
                    <a:pt x="7515440" y="4649431"/>
                    <a:pt x="7562543" y="4547326"/>
                    <a:pt x="7597796" y="4437761"/>
                  </a:cubicBezTo>
                  <a:cubicBezTo>
                    <a:pt x="7632758" y="4328343"/>
                    <a:pt x="7655139" y="4210293"/>
                    <a:pt x="7667720" y="4093562"/>
                  </a:cubicBezTo>
                  <a:cubicBezTo>
                    <a:pt x="7679860" y="3976389"/>
                    <a:pt x="7682494" y="3858925"/>
                    <a:pt x="7680008" y="3742632"/>
                  </a:cubicBezTo>
                  <a:cubicBezTo>
                    <a:pt x="7676350" y="3626192"/>
                    <a:pt x="7668451" y="3510776"/>
                    <a:pt x="7657188" y="3396237"/>
                  </a:cubicBezTo>
                  <a:cubicBezTo>
                    <a:pt x="7645923" y="3281699"/>
                    <a:pt x="7628808" y="3167745"/>
                    <a:pt x="7604818" y="3055255"/>
                  </a:cubicBezTo>
                  <a:cubicBezTo>
                    <a:pt x="7581120" y="2942618"/>
                    <a:pt x="7552888" y="2831298"/>
                    <a:pt x="7522900" y="2720270"/>
                  </a:cubicBezTo>
                  <a:cubicBezTo>
                    <a:pt x="7462926" y="2498361"/>
                    <a:pt x="7392418" y="2277038"/>
                    <a:pt x="7299968" y="2062442"/>
                  </a:cubicBezTo>
                  <a:cubicBezTo>
                    <a:pt x="7207518" y="1847847"/>
                    <a:pt x="7097514" y="1639104"/>
                    <a:pt x="6971566" y="1438698"/>
                  </a:cubicBezTo>
                  <a:cubicBezTo>
                    <a:pt x="6908226" y="1338642"/>
                    <a:pt x="6841668" y="1240340"/>
                    <a:pt x="6771307" y="1144380"/>
                  </a:cubicBezTo>
                  <a:cubicBezTo>
                    <a:pt x="6700945" y="1048419"/>
                    <a:pt x="6625903" y="955677"/>
                    <a:pt x="6547935" y="865129"/>
                  </a:cubicBezTo>
                  <a:cubicBezTo>
                    <a:pt x="6392438" y="683740"/>
                    <a:pt x="6221873" y="514199"/>
                    <a:pt x="6037997" y="359872"/>
                  </a:cubicBezTo>
                  <a:cubicBezTo>
                    <a:pt x="5900420" y="243689"/>
                    <a:pt x="5754861" y="136638"/>
                    <a:pt x="5602369" y="40572"/>
                  </a:cubicBezTo>
                  <a:close/>
                  <a:moveTo>
                    <a:pt x="1689206" y="0"/>
                  </a:moveTo>
                  <a:lnTo>
                    <a:pt x="2580244" y="0"/>
                  </a:lnTo>
                  <a:lnTo>
                    <a:pt x="2556490" y="13997"/>
                  </a:lnTo>
                  <a:cubicBezTo>
                    <a:pt x="2405637" y="107875"/>
                    <a:pt x="2262108" y="212018"/>
                    <a:pt x="2125407" y="323156"/>
                  </a:cubicBezTo>
                  <a:cubicBezTo>
                    <a:pt x="2033982" y="397174"/>
                    <a:pt x="1946944" y="475874"/>
                    <a:pt x="1859322" y="553842"/>
                  </a:cubicBezTo>
                  <a:cubicBezTo>
                    <a:pt x="1771699" y="631664"/>
                    <a:pt x="1686271" y="712557"/>
                    <a:pt x="1607425" y="799741"/>
                  </a:cubicBezTo>
                  <a:cubicBezTo>
                    <a:pt x="1289847" y="1146281"/>
                    <a:pt x="1036342" y="1551627"/>
                    <a:pt x="861829" y="1987400"/>
                  </a:cubicBezTo>
                  <a:cubicBezTo>
                    <a:pt x="774499" y="2205213"/>
                    <a:pt x="707062" y="2430780"/>
                    <a:pt x="661422" y="2660149"/>
                  </a:cubicBezTo>
                  <a:cubicBezTo>
                    <a:pt x="638750" y="2774834"/>
                    <a:pt x="621196" y="2890541"/>
                    <a:pt x="608323" y="3006544"/>
                  </a:cubicBezTo>
                  <a:cubicBezTo>
                    <a:pt x="595888" y="3122545"/>
                    <a:pt x="587990" y="3239131"/>
                    <a:pt x="584625" y="3355571"/>
                  </a:cubicBezTo>
                  <a:cubicBezTo>
                    <a:pt x="581699" y="3472156"/>
                    <a:pt x="582578" y="3588890"/>
                    <a:pt x="589891" y="3705330"/>
                  </a:cubicBezTo>
                  <a:cubicBezTo>
                    <a:pt x="595742" y="3821770"/>
                    <a:pt x="607591" y="3937917"/>
                    <a:pt x="623389" y="4053626"/>
                  </a:cubicBezTo>
                  <a:cubicBezTo>
                    <a:pt x="655864" y="4284896"/>
                    <a:pt x="709988" y="4513828"/>
                    <a:pt x="787078" y="4735736"/>
                  </a:cubicBezTo>
                  <a:cubicBezTo>
                    <a:pt x="864023" y="4957499"/>
                    <a:pt x="962324" y="5172825"/>
                    <a:pt x="1081251" y="5376742"/>
                  </a:cubicBezTo>
                  <a:cubicBezTo>
                    <a:pt x="1140934" y="5478553"/>
                    <a:pt x="1205152" y="5578172"/>
                    <a:pt x="1274196" y="5674278"/>
                  </a:cubicBezTo>
                  <a:cubicBezTo>
                    <a:pt x="1308571" y="5722552"/>
                    <a:pt x="1344557" y="5769654"/>
                    <a:pt x="1381274" y="5816170"/>
                  </a:cubicBezTo>
                  <a:cubicBezTo>
                    <a:pt x="1418575" y="5862543"/>
                    <a:pt x="1456608" y="5908622"/>
                    <a:pt x="1495959" y="5953677"/>
                  </a:cubicBezTo>
                  <a:cubicBezTo>
                    <a:pt x="1652919" y="6133894"/>
                    <a:pt x="1826555" y="6300071"/>
                    <a:pt x="2013356" y="6450448"/>
                  </a:cubicBezTo>
                  <a:cubicBezTo>
                    <a:pt x="2037053" y="6468879"/>
                    <a:pt x="2060020" y="6488188"/>
                    <a:pt x="2083865" y="6506327"/>
                  </a:cubicBezTo>
                  <a:lnTo>
                    <a:pt x="2155688" y="6560744"/>
                  </a:lnTo>
                  <a:lnTo>
                    <a:pt x="2228537" y="6613844"/>
                  </a:lnTo>
                  <a:lnTo>
                    <a:pt x="2302700" y="6665190"/>
                  </a:lnTo>
                  <a:cubicBezTo>
                    <a:pt x="2402465" y="6732186"/>
                    <a:pt x="2505008" y="6795525"/>
                    <a:pt x="2610915" y="6853454"/>
                  </a:cubicBezTo>
                  <a:lnTo>
                    <a:pt x="2619731" y="6858000"/>
                  </a:lnTo>
                  <a:lnTo>
                    <a:pt x="1931408" y="6858000"/>
                  </a:lnTo>
                  <a:lnTo>
                    <a:pt x="1782231" y="6759101"/>
                  </a:lnTo>
                  <a:cubicBezTo>
                    <a:pt x="1566612" y="6607846"/>
                    <a:pt x="1365329" y="6435527"/>
                    <a:pt x="1179844" y="6247262"/>
                  </a:cubicBezTo>
                  <a:cubicBezTo>
                    <a:pt x="994506" y="6059437"/>
                    <a:pt x="824235" y="5851280"/>
                    <a:pt x="677221" y="5628784"/>
                  </a:cubicBezTo>
                  <a:cubicBezTo>
                    <a:pt x="530062" y="5405851"/>
                    <a:pt x="404700" y="5167998"/>
                    <a:pt x="302740" y="4919612"/>
                  </a:cubicBezTo>
                  <a:cubicBezTo>
                    <a:pt x="200636" y="4671373"/>
                    <a:pt x="123692" y="4412162"/>
                    <a:pt x="71615" y="4147685"/>
                  </a:cubicBezTo>
                  <a:cubicBezTo>
                    <a:pt x="45285" y="4015446"/>
                    <a:pt x="26854" y="3881599"/>
                    <a:pt x="14420" y="3747313"/>
                  </a:cubicBezTo>
                  <a:cubicBezTo>
                    <a:pt x="3595" y="3612880"/>
                    <a:pt x="-2256" y="3477862"/>
                    <a:pt x="815" y="3342991"/>
                  </a:cubicBezTo>
                  <a:cubicBezTo>
                    <a:pt x="3156" y="3208119"/>
                    <a:pt x="12811" y="3073394"/>
                    <a:pt x="29340" y="2939692"/>
                  </a:cubicBezTo>
                  <a:cubicBezTo>
                    <a:pt x="45578" y="2805845"/>
                    <a:pt x="68690" y="2673022"/>
                    <a:pt x="97946" y="2541660"/>
                  </a:cubicBezTo>
                  <a:cubicBezTo>
                    <a:pt x="156167" y="2278939"/>
                    <a:pt x="237791" y="2021777"/>
                    <a:pt x="341358" y="1774268"/>
                  </a:cubicBezTo>
                  <a:cubicBezTo>
                    <a:pt x="548640" y="1279252"/>
                    <a:pt x="844567" y="822415"/>
                    <a:pt x="1212758" y="432721"/>
                  </a:cubicBezTo>
                  <a:cubicBezTo>
                    <a:pt x="1305208" y="335736"/>
                    <a:pt x="1399705" y="240506"/>
                    <a:pt x="1499908" y="150982"/>
                  </a:cubicBezTo>
                  <a:cubicBezTo>
                    <a:pt x="1550010" y="106294"/>
                    <a:pt x="1602232" y="64018"/>
                    <a:pt x="1655863" y="235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2EF310-93E6-4F72-B482-07BF5CFB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65807" y="-3810"/>
              <a:ext cx="8870393" cy="6858000"/>
            </a:xfrm>
            <a:custGeom>
              <a:avLst/>
              <a:gdLst>
                <a:gd name="connsiteX0" fmla="*/ 6200652 w 8899328"/>
                <a:gd name="connsiteY0" fmla="*/ 0 h 6858000"/>
                <a:gd name="connsiteX1" fmla="*/ 7036991 w 8899328"/>
                <a:gd name="connsiteY1" fmla="*/ 0 h 6858000"/>
                <a:gd name="connsiteX2" fmla="*/ 7111956 w 8899328"/>
                <a:gd name="connsiteY2" fmla="*/ 52444 h 6858000"/>
                <a:gd name="connsiteX3" fmla="*/ 8899328 w 8899328"/>
                <a:gd name="connsiteY3" fmla="*/ 3560285 h 6858000"/>
                <a:gd name="connsiteX4" fmla="*/ 7441506 w 8899328"/>
                <a:gd name="connsiteY4" fmla="*/ 6800585 h 6858000"/>
                <a:gd name="connsiteX5" fmla="*/ 7374130 w 8899328"/>
                <a:gd name="connsiteY5" fmla="*/ 6858000 h 6858000"/>
                <a:gd name="connsiteX6" fmla="*/ 5835221 w 8899328"/>
                <a:gd name="connsiteY6" fmla="*/ 6858000 h 6858000"/>
                <a:gd name="connsiteX7" fmla="*/ 5891385 w 8899328"/>
                <a:gd name="connsiteY7" fmla="*/ 6810175 h 6858000"/>
                <a:gd name="connsiteX8" fmla="*/ 6032854 w 8899328"/>
                <a:gd name="connsiteY8" fmla="*/ 6677494 h 6858000"/>
                <a:gd name="connsiteX9" fmla="*/ 6170584 w 8899328"/>
                <a:gd name="connsiteY9" fmla="*/ 6539762 h 6858000"/>
                <a:gd name="connsiteX10" fmla="*/ 6305296 w 8899328"/>
                <a:gd name="connsiteY10" fmla="*/ 6398150 h 6858000"/>
                <a:gd name="connsiteX11" fmla="*/ 6572709 w 8899328"/>
                <a:gd name="connsiteY11" fmla="*/ 6110468 h 6858000"/>
                <a:gd name="connsiteX12" fmla="*/ 6707707 w 8899328"/>
                <a:gd name="connsiteY12" fmla="*/ 5966410 h 6858000"/>
                <a:gd name="connsiteX13" fmla="*/ 6846876 w 8899328"/>
                <a:gd name="connsiteY13" fmla="*/ 5823934 h 6858000"/>
                <a:gd name="connsiteX14" fmla="*/ 7497863 w 8899328"/>
                <a:gd name="connsiteY14" fmla="*/ 5348633 h 6858000"/>
                <a:gd name="connsiteX15" fmla="*/ 7825226 w 8899328"/>
                <a:gd name="connsiteY15" fmla="*/ 5147788 h 6858000"/>
                <a:gd name="connsiteX16" fmla="*/ 8071216 w 8899328"/>
                <a:gd name="connsiteY16" fmla="*/ 4893890 h 6858000"/>
                <a:gd name="connsiteX17" fmla="*/ 8224043 w 8899328"/>
                <a:gd name="connsiteY17" fmla="*/ 4570985 h 6858000"/>
                <a:gd name="connsiteX18" fmla="*/ 8315049 w 8899328"/>
                <a:gd name="connsiteY18" fmla="*/ 4212279 h 6858000"/>
                <a:gd name="connsiteX19" fmla="*/ 8330721 w 8899328"/>
                <a:gd name="connsiteY19" fmla="*/ 4120699 h 6858000"/>
                <a:gd name="connsiteX20" fmla="*/ 8343947 w 8899328"/>
                <a:gd name="connsiteY20" fmla="*/ 4028973 h 6858000"/>
                <a:gd name="connsiteX21" fmla="*/ 8353867 w 8899328"/>
                <a:gd name="connsiteY21" fmla="*/ 3936961 h 6858000"/>
                <a:gd name="connsiteX22" fmla="*/ 8361055 w 8899328"/>
                <a:gd name="connsiteY22" fmla="*/ 3844661 h 6858000"/>
                <a:gd name="connsiteX23" fmla="*/ 8365083 w 8899328"/>
                <a:gd name="connsiteY23" fmla="*/ 3475748 h 6858000"/>
                <a:gd name="connsiteX24" fmla="*/ 8359475 w 8899328"/>
                <a:gd name="connsiteY24" fmla="*/ 3383736 h 6858000"/>
                <a:gd name="connsiteX25" fmla="*/ 8350992 w 8899328"/>
                <a:gd name="connsiteY25" fmla="*/ 3292012 h 6858000"/>
                <a:gd name="connsiteX26" fmla="*/ 8340497 w 8899328"/>
                <a:gd name="connsiteY26" fmla="*/ 3200431 h 6858000"/>
                <a:gd name="connsiteX27" fmla="*/ 8327557 w 8899328"/>
                <a:gd name="connsiteY27" fmla="*/ 3109137 h 6858000"/>
                <a:gd name="connsiteX28" fmla="*/ 8252222 w 8899328"/>
                <a:gd name="connsiteY28" fmla="*/ 2747843 h 6858000"/>
                <a:gd name="connsiteX29" fmla="*/ 7998038 w 8899328"/>
                <a:gd name="connsiteY29" fmla="*/ 2051137 h 6858000"/>
                <a:gd name="connsiteX30" fmla="*/ 7825803 w 8899328"/>
                <a:gd name="connsiteY30" fmla="*/ 1719174 h 6858000"/>
                <a:gd name="connsiteX31" fmla="*/ 7627401 w 8899328"/>
                <a:gd name="connsiteY31" fmla="*/ 1399431 h 6858000"/>
                <a:gd name="connsiteX32" fmla="*/ 7404557 w 8899328"/>
                <a:gd name="connsiteY32" fmla="*/ 1093490 h 6858000"/>
                <a:gd name="connsiteX33" fmla="*/ 7157849 w 8899328"/>
                <a:gd name="connsiteY33" fmla="*/ 803362 h 6858000"/>
                <a:gd name="connsiteX34" fmla="*/ 6889001 w 8899328"/>
                <a:gd name="connsiteY34" fmla="*/ 530489 h 6858000"/>
                <a:gd name="connsiteX35" fmla="*/ 6597149 w 8899328"/>
                <a:gd name="connsiteY35" fmla="*/ 279180 h 6858000"/>
                <a:gd name="connsiteX36" fmla="*/ 6283731 w 8899328"/>
                <a:gd name="connsiteY36" fmla="*/ 51736 h 6858000"/>
                <a:gd name="connsiteX37" fmla="*/ 1862338 w 8899328"/>
                <a:gd name="connsiteY37" fmla="*/ 0 h 6858000"/>
                <a:gd name="connsiteX38" fmla="*/ 2555184 w 8899328"/>
                <a:gd name="connsiteY38" fmla="*/ 0 h 6858000"/>
                <a:gd name="connsiteX39" fmla="*/ 2420890 w 8899328"/>
                <a:gd name="connsiteY39" fmla="*/ 86030 h 6858000"/>
                <a:gd name="connsiteX40" fmla="*/ 1703381 w 8899328"/>
                <a:gd name="connsiteY40" fmla="*/ 715375 h 6858000"/>
                <a:gd name="connsiteX41" fmla="*/ 923719 w 8899328"/>
                <a:gd name="connsiteY41" fmla="*/ 1986010 h 6858000"/>
                <a:gd name="connsiteX42" fmla="*/ 717122 w 8899328"/>
                <a:gd name="connsiteY42" fmla="*/ 2694936 h 6858000"/>
                <a:gd name="connsiteX43" fmla="*/ 646244 w 8899328"/>
                <a:gd name="connsiteY43" fmla="*/ 3427730 h 6858000"/>
                <a:gd name="connsiteX44" fmla="*/ 707346 w 8899328"/>
                <a:gd name="connsiteY44" fmla="*/ 4160522 h 6858000"/>
                <a:gd name="connsiteX45" fmla="*/ 902872 w 8899328"/>
                <a:gd name="connsiteY45" fmla="*/ 4869880 h 6858000"/>
                <a:gd name="connsiteX46" fmla="*/ 1677359 w 8899328"/>
                <a:gd name="connsiteY46" fmla="*/ 6124701 h 6858000"/>
                <a:gd name="connsiteX47" fmla="*/ 2547624 w 8899328"/>
                <a:gd name="connsiteY47" fmla="*/ 6829930 h 6858000"/>
                <a:gd name="connsiteX48" fmla="*/ 2596857 w 8899328"/>
                <a:gd name="connsiteY48" fmla="*/ 6858000 h 6858000"/>
                <a:gd name="connsiteX49" fmla="*/ 1525198 w 8899328"/>
                <a:gd name="connsiteY49" fmla="*/ 6858000 h 6858000"/>
                <a:gd name="connsiteX50" fmla="*/ 1457823 w 8899328"/>
                <a:gd name="connsiteY50" fmla="*/ 6800585 h 6858000"/>
                <a:gd name="connsiteX51" fmla="*/ 0 w 8899328"/>
                <a:gd name="connsiteY51" fmla="*/ 3560285 h 6858000"/>
                <a:gd name="connsiteX52" fmla="*/ 1787372 w 8899328"/>
                <a:gd name="connsiteY52" fmla="*/ 524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99328" h="6858000">
                  <a:moveTo>
                    <a:pt x="6200652" y="0"/>
                  </a:moveTo>
                  <a:lnTo>
                    <a:pt x="7036991" y="0"/>
                  </a:lnTo>
                  <a:lnTo>
                    <a:pt x="7111956" y="52444"/>
                  </a:lnTo>
                  <a:cubicBezTo>
                    <a:pt x="8196995" y="850732"/>
                    <a:pt x="8899328" y="2124819"/>
                    <a:pt x="8899328" y="3560285"/>
                  </a:cubicBezTo>
                  <a:cubicBezTo>
                    <a:pt x="8899328" y="4844649"/>
                    <a:pt x="8337073" y="5999820"/>
                    <a:pt x="7441506" y="6800585"/>
                  </a:cubicBezTo>
                  <a:lnTo>
                    <a:pt x="7374130" y="6858000"/>
                  </a:lnTo>
                  <a:lnTo>
                    <a:pt x="5835221" y="6858000"/>
                  </a:lnTo>
                  <a:lnTo>
                    <a:pt x="5891385" y="6810175"/>
                  </a:lnTo>
                  <a:cubicBezTo>
                    <a:pt x="5939440" y="6767098"/>
                    <a:pt x="5986561" y="6722781"/>
                    <a:pt x="6032854" y="6677494"/>
                  </a:cubicBezTo>
                  <a:cubicBezTo>
                    <a:pt x="6079290" y="6632350"/>
                    <a:pt x="6125297" y="6586487"/>
                    <a:pt x="6170584" y="6539762"/>
                  </a:cubicBezTo>
                  <a:cubicBezTo>
                    <a:pt x="6215872" y="6493038"/>
                    <a:pt x="6260585" y="6445738"/>
                    <a:pt x="6305296" y="6398150"/>
                  </a:cubicBezTo>
                  <a:cubicBezTo>
                    <a:pt x="6394865" y="6303119"/>
                    <a:pt x="6483283" y="6206649"/>
                    <a:pt x="6572709" y="6110468"/>
                  </a:cubicBezTo>
                  <a:lnTo>
                    <a:pt x="6707707" y="5966410"/>
                  </a:lnTo>
                  <a:cubicBezTo>
                    <a:pt x="6752995" y="5918535"/>
                    <a:pt x="6798426" y="5871090"/>
                    <a:pt x="6846876" y="5823934"/>
                  </a:cubicBezTo>
                  <a:cubicBezTo>
                    <a:pt x="7037227" y="5634303"/>
                    <a:pt x="7265821" y="5478169"/>
                    <a:pt x="7497863" y="5348633"/>
                  </a:cubicBezTo>
                  <a:cubicBezTo>
                    <a:pt x="7612735" y="5282499"/>
                    <a:pt x="7726745" y="5220534"/>
                    <a:pt x="7825226" y="5147788"/>
                  </a:cubicBezTo>
                  <a:cubicBezTo>
                    <a:pt x="7924139" y="5075471"/>
                    <a:pt x="8006807" y="4992085"/>
                    <a:pt x="8071216" y="4893890"/>
                  </a:cubicBezTo>
                  <a:cubicBezTo>
                    <a:pt x="8136631" y="4796702"/>
                    <a:pt x="8185081" y="4686430"/>
                    <a:pt x="8224043" y="4570985"/>
                  </a:cubicBezTo>
                  <a:cubicBezTo>
                    <a:pt x="8263005" y="4455537"/>
                    <a:pt x="8292046" y="4334053"/>
                    <a:pt x="8315049" y="4212279"/>
                  </a:cubicBezTo>
                  <a:cubicBezTo>
                    <a:pt x="8320225" y="4181657"/>
                    <a:pt x="8326407" y="4151321"/>
                    <a:pt x="8330721" y="4120699"/>
                  </a:cubicBezTo>
                  <a:lnTo>
                    <a:pt x="8343947" y="4028973"/>
                  </a:lnTo>
                  <a:lnTo>
                    <a:pt x="8353867" y="3936961"/>
                  </a:lnTo>
                  <a:cubicBezTo>
                    <a:pt x="8357605" y="3906338"/>
                    <a:pt x="8358468" y="3875427"/>
                    <a:pt x="8361055" y="3844661"/>
                  </a:cubicBezTo>
                  <a:cubicBezTo>
                    <a:pt x="8369825" y="3721738"/>
                    <a:pt x="8369969" y="3598527"/>
                    <a:pt x="8365083" y="3475748"/>
                  </a:cubicBezTo>
                  <a:lnTo>
                    <a:pt x="8359475" y="3383736"/>
                  </a:lnTo>
                  <a:cubicBezTo>
                    <a:pt x="8357031" y="3353114"/>
                    <a:pt x="8353723" y="3322634"/>
                    <a:pt x="8350992" y="3292012"/>
                  </a:cubicBezTo>
                  <a:cubicBezTo>
                    <a:pt x="8348549" y="3261388"/>
                    <a:pt x="8343947" y="3230909"/>
                    <a:pt x="8340497" y="3200431"/>
                  </a:cubicBezTo>
                  <a:cubicBezTo>
                    <a:pt x="8337333" y="3169807"/>
                    <a:pt x="8332301" y="3139471"/>
                    <a:pt x="8327557" y="3109137"/>
                  </a:cubicBezTo>
                  <a:cubicBezTo>
                    <a:pt x="8308293" y="2987651"/>
                    <a:pt x="8283133" y="2867173"/>
                    <a:pt x="8252222" y="2747843"/>
                  </a:cubicBezTo>
                  <a:cubicBezTo>
                    <a:pt x="8188963" y="2509618"/>
                    <a:pt x="8103565" y="2276424"/>
                    <a:pt x="7998038" y="2051137"/>
                  </a:cubicBezTo>
                  <a:cubicBezTo>
                    <a:pt x="7945131" y="1938709"/>
                    <a:pt x="7887767" y="1827864"/>
                    <a:pt x="7825803" y="1719174"/>
                  </a:cubicBezTo>
                  <a:cubicBezTo>
                    <a:pt x="7764413" y="1610196"/>
                    <a:pt x="7697704" y="1503807"/>
                    <a:pt x="7627401" y="1399431"/>
                  </a:cubicBezTo>
                  <a:cubicBezTo>
                    <a:pt x="7557241" y="1295054"/>
                    <a:pt x="7482337" y="1193408"/>
                    <a:pt x="7404557" y="1093490"/>
                  </a:cubicBezTo>
                  <a:cubicBezTo>
                    <a:pt x="7326203" y="994145"/>
                    <a:pt x="7243824" y="897388"/>
                    <a:pt x="7157849" y="803362"/>
                  </a:cubicBezTo>
                  <a:cubicBezTo>
                    <a:pt x="7071731" y="709624"/>
                    <a:pt x="6982739" y="617755"/>
                    <a:pt x="6889001" y="530489"/>
                  </a:cubicBezTo>
                  <a:cubicBezTo>
                    <a:pt x="6795407" y="443077"/>
                    <a:pt x="6698076" y="359115"/>
                    <a:pt x="6597149" y="279180"/>
                  </a:cubicBezTo>
                  <a:cubicBezTo>
                    <a:pt x="6496223" y="199244"/>
                    <a:pt x="6391846" y="122902"/>
                    <a:pt x="6283731" y="51736"/>
                  </a:cubicBezTo>
                  <a:close/>
                  <a:moveTo>
                    <a:pt x="1862338" y="0"/>
                  </a:moveTo>
                  <a:lnTo>
                    <a:pt x="2555184" y="0"/>
                  </a:lnTo>
                  <a:lnTo>
                    <a:pt x="2420890" y="86030"/>
                  </a:lnTo>
                  <a:cubicBezTo>
                    <a:pt x="2154693" y="266478"/>
                    <a:pt x="1913733" y="479863"/>
                    <a:pt x="1703381" y="715375"/>
                  </a:cubicBezTo>
                  <a:cubicBezTo>
                    <a:pt x="1365810" y="1092339"/>
                    <a:pt x="1104149" y="1525660"/>
                    <a:pt x="923719" y="1986010"/>
                  </a:cubicBezTo>
                  <a:cubicBezTo>
                    <a:pt x="833720" y="2216041"/>
                    <a:pt x="763129" y="2453260"/>
                    <a:pt x="717122" y="2694936"/>
                  </a:cubicBezTo>
                  <a:cubicBezTo>
                    <a:pt x="671259" y="2936614"/>
                    <a:pt x="647538" y="3182027"/>
                    <a:pt x="646244" y="3427730"/>
                  </a:cubicBezTo>
                  <a:cubicBezTo>
                    <a:pt x="644376" y="3673432"/>
                    <a:pt x="665077" y="3918845"/>
                    <a:pt x="707346" y="4160522"/>
                  </a:cubicBezTo>
                  <a:cubicBezTo>
                    <a:pt x="749183" y="4402342"/>
                    <a:pt x="816035" y="4639849"/>
                    <a:pt x="902872" y="4869880"/>
                  </a:cubicBezTo>
                  <a:cubicBezTo>
                    <a:pt x="1077984" y="5329367"/>
                    <a:pt x="1339500" y="5759239"/>
                    <a:pt x="1677359" y="6124701"/>
                  </a:cubicBezTo>
                  <a:cubicBezTo>
                    <a:pt x="1930752" y="6398797"/>
                    <a:pt x="2225066" y="6636097"/>
                    <a:pt x="2547624" y="6829930"/>
                  </a:cubicBezTo>
                  <a:lnTo>
                    <a:pt x="2596857" y="6858000"/>
                  </a:lnTo>
                  <a:lnTo>
                    <a:pt x="1525198" y="6858000"/>
                  </a:lnTo>
                  <a:lnTo>
                    <a:pt x="1457823" y="6800585"/>
                  </a:lnTo>
                  <a:cubicBezTo>
                    <a:pt x="562255" y="5999820"/>
                    <a:pt x="0" y="4844649"/>
                    <a:pt x="0" y="3560285"/>
                  </a:cubicBezTo>
                  <a:cubicBezTo>
                    <a:pt x="0" y="2124819"/>
                    <a:pt x="702333" y="850732"/>
                    <a:pt x="1787372" y="5244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0AB910-B0C2-495C-AFD9-34F51C9D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810"/>
              <a:ext cx="12192000" cy="6858000"/>
            </a:xfrm>
            <a:custGeom>
              <a:avLst/>
              <a:gdLst>
                <a:gd name="connsiteX0" fmla="*/ 8201697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8460487 w 12192000"/>
                <a:gd name="connsiteY3" fmla="*/ 6858001 h 6858001"/>
                <a:gd name="connsiteX4" fmla="*/ 8553921 w 12192000"/>
                <a:gd name="connsiteY4" fmla="*/ 6784577 h 6858001"/>
                <a:gd name="connsiteX5" fmla="*/ 10092281 w 12192000"/>
                <a:gd name="connsiteY5" fmla="*/ 3522553 h 6858001"/>
                <a:gd name="connsiteX6" fmla="*/ 8228486 w 12192000"/>
                <a:gd name="connsiteY6" fmla="*/ 17174 h 6858001"/>
                <a:gd name="connsiteX7" fmla="*/ 0 w 12192000"/>
                <a:gd name="connsiteY7" fmla="*/ 0 h 6858001"/>
                <a:gd name="connsiteX8" fmla="*/ 3528179 w 12192000"/>
                <a:gd name="connsiteY8" fmla="*/ 0 h 6858001"/>
                <a:gd name="connsiteX9" fmla="*/ 3501391 w 12192000"/>
                <a:gd name="connsiteY9" fmla="*/ 17174 h 6858001"/>
                <a:gd name="connsiteX10" fmla="*/ 1637595 w 12192000"/>
                <a:gd name="connsiteY10" fmla="*/ 3522553 h 6858001"/>
                <a:gd name="connsiteX11" fmla="*/ 3175956 w 12192000"/>
                <a:gd name="connsiteY11" fmla="*/ 6784577 h 6858001"/>
                <a:gd name="connsiteX12" fmla="*/ 3269390 w 12192000"/>
                <a:gd name="connsiteY12" fmla="*/ 6858001 h 6858001"/>
                <a:gd name="connsiteX13" fmla="*/ 0 w 12192000"/>
                <a:gd name="connsiteY1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1">
                  <a:moveTo>
                    <a:pt x="8201697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8460487" y="6858001"/>
                  </a:lnTo>
                  <a:lnTo>
                    <a:pt x="8553921" y="6784577"/>
                  </a:lnTo>
                  <a:cubicBezTo>
                    <a:pt x="9493436" y="6009220"/>
                    <a:pt x="10092281" y="4835820"/>
                    <a:pt x="10092281" y="3522553"/>
                  </a:cubicBezTo>
                  <a:cubicBezTo>
                    <a:pt x="10092281" y="2063368"/>
                    <a:pt x="9352966" y="776858"/>
                    <a:pt x="8228486" y="17174"/>
                  </a:cubicBezTo>
                  <a:close/>
                  <a:moveTo>
                    <a:pt x="0" y="0"/>
                  </a:moveTo>
                  <a:lnTo>
                    <a:pt x="3528179" y="0"/>
                  </a:lnTo>
                  <a:lnTo>
                    <a:pt x="3501391" y="17174"/>
                  </a:lnTo>
                  <a:cubicBezTo>
                    <a:pt x="2376910" y="776858"/>
                    <a:pt x="1637595" y="2063368"/>
                    <a:pt x="1637595" y="3522553"/>
                  </a:cubicBezTo>
                  <a:cubicBezTo>
                    <a:pt x="1637595" y="4835820"/>
                    <a:pt x="2236440" y="6009220"/>
                    <a:pt x="3175956" y="6784577"/>
                  </a:cubicBezTo>
                  <a:lnTo>
                    <a:pt x="3269390" y="6858001"/>
                  </a:lnTo>
                  <a:lnTo>
                    <a:pt x="0" y="68580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330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5679-3F9C-491E-B433-EB82B527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NON-PHARMACOLOGICAL MANAGEMENT</a:t>
            </a:r>
            <a:endParaRPr lang="en-IN" b="1" i="1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485956-F922-42EF-B8F3-AA3923FB2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7" b="33820"/>
          <a:stretch/>
        </p:blipFill>
        <p:spPr>
          <a:xfrm>
            <a:off x="533400" y="1921669"/>
            <a:ext cx="10896600" cy="4660106"/>
          </a:xfrm>
        </p:spPr>
      </p:pic>
    </p:spTree>
    <p:extLst>
      <p:ext uri="{BB962C8B-B14F-4D97-AF65-F5344CB8AC3E}">
        <p14:creationId xmlns:p14="http://schemas.microsoft.com/office/powerpoint/2010/main" val="190929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424A-A3E7-4EBF-AC65-1A87726C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PHARMACOLOGICAL MANAGEMENT</a:t>
            </a:r>
            <a:endParaRPr lang="en-IN" b="1" i="1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32DE5F-0E09-4EBD-B7D2-4C452800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0" b="37541"/>
          <a:stretch/>
        </p:blipFill>
        <p:spPr>
          <a:xfrm>
            <a:off x="0" y="1452952"/>
            <a:ext cx="6905625" cy="4802187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EE1223-DCC4-4B19-8171-441F706B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77" y="1452952"/>
            <a:ext cx="5163158" cy="26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7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D86E-25E4-4F2A-AAB6-A9130F3B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DIURETICS</a:t>
            </a:r>
            <a:endParaRPr lang="en-IN" b="1" i="1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DB1BD59-376F-4B63-94F5-F640853D5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Drugs that increase urine formation i.e., excretion of Sodium and water in urine.</a:t>
            </a:r>
            <a:endParaRPr lang="en-IN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30F0B6-A982-4342-A163-03736FCA7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4" b="33889"/>
          <a:stretch/>
        </p:blipFill>
        <p:spPr>
          <a:xfrm>
            <a:off x="3448049" y="2314575"/>
            <a:ext cx="7581901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6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5042</TotalTime>
  <Words>119</Words>
  <Application>Microsoft Office PowerPoint</Application>
  <PresentationFormat>Widescreen</PresentationFormat>
  <Paragraphs>36</Paragraphs>
  <Slides>48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ANTI HYPERTENSIVE DRUGS</vt:lpstr>
      <vt:lpstr>                          HYPERTENSION</vt:lpstr>
      <vt:lpstr>TYPES OF HYPERTENSION</vt:lpstr>
      <vt:lpstr>CRITERIA TO DIAGNOSE</vt:lpstr>
      <vt:lpstr>RISK FACTORS FOR HYPERTENSION</vt:lpstr>
      <vt:lpstr>PowerPoint Presentation</vt:lpstr>
      <vt:lpstr>NON-PHARMACOLOGICAL MANAGEMENT</vt:lpstr>
      <vt:lpstr>PHARMACOLOGICAL MANAGEMENT</vt:lpstr>
      <vt:lpstr>DIURETICS</vt:lpstr>
      <vt:lpstr>PowerPoint Presentation</vt:lpstr>
      <vt:lpstr>PowerPoint Presentation</vt:lpstr>
      <vt:lpstr>PowerPoint Presentation</vt:lpstr>
      <vt:lpstr>BASED ON SITE</vt:lpstr>
      <vt:lpstr>PowerPoint Presentation</vt:lpstr>
      <vt:lpstr>PowerPoint Presentation</vt:lpstr>
      <vt:lpstr>PowerPoint Presentation</vt:lpstr>
      <vt:lpstr>PowerPoint Presentation</vt:lpstr>
      <vt:lpstr>RENIN ANGIOTENSIN MECHANISM</vt:lpstr>
      <vt:lpstr>PowerPoint Presentation</vt:lpstr>
      <vt:lpstr>PowerPoint Presentation</vt:lpstr>
      <vt:lpstr>PowerPoint Presentation</vt:lpstr>
      <vt:lpstr>MECHANISM OF ACTION-CAPTOPRIL</vt:lpstr>
      <vt:lpstr>PowerPoint Presentation</vt:lpstr>
      <vt:lpstr>ANGIOTENSIN RECEPTOR BLOCKERS(ARB’S)</vt:lpstr>
      <vt:lpstr>PowerPoint Presentation</vt:lpstr>
      <vt:lpstr>MECHANISM OF ACTION-LOSARTAN</vt:lpstr>
      <vt:lpstr>ANGIOTENSIN RECEPTOR BLOCKERS (ARB’S)</vt:lpstr>
      <vt:lpstr>ALPHA AND BETA RECEPTORS</vt:lpstr>
      <vt:lpstr>PowerPoint Presentation</vt:lpstr>
      <vt:lpstr>MECHANISM OF ACTION-CLONIDINE</vt:lpstr>
      <vt:lpstr>MECHANISM OF ACTION-PROPANALOL</vt:lpstr>
      <vt:lpstr>MECHANISM OF ACTION-PRAZOSIN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 HYPERTENSIVE DRUGS</dc:title>
  <dc:creator>Aravinth Rajendran</dc:creator>
  <cp:lastModifiedBy>Aravinth Rajendran</cp:lastModifiedBy>
  <cp:revision>49</cp:revision>
  <dcterms:created xsi:type="dcterms:W3CDTF">2020-09-22T09:52:08Z</dcterms:created>
  <dcterms:modified xsi:type="dcterms:W3CDTF">2021-04-15T06:58:00Z</dcterms:modified>
</cp:coreProperties>
</file>